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5" r:id="rId1"/>
  </p:sldMasterIdLst>
  <p:notesMasterIdLst>
    <p:notesMasterId r:id="rId69"/>
  </p:notesMasterIdLst>
  <p:sldIdLst>
    <p:sldId id="256" r:id="rId2"/>
    <p:sldId id="259" r:id="rId3"/>
    <p:sldId id="260" r:id="rId4"/>
    <p:sldId id="267" r:id="rId5"/>
    <p:sldId id="268" r:id="rId6"/>
    <p:sldId id="269" r:id="rId7"/>
    <p:sldId id="270" r:id="rId8"/>
    <p:sldId id="271" r:id="rId9"/>
    <p:sldId id="273" r:id="rId10"/>
    <p:sldId id="274" r:id="rId11"/>
    <p:sldId id="275" r:id="rId12"/>
    <p:sldId id="276" r:id="rId13"/>
    <p:sldId id="277" r:id="rId14"/>
    <p:sldId id="278" r:id="rId15"/>
    <p:sldId id="279" r:id="rId16"/>
    <p:sldId id="280" r:id="rId17"/>
    <p:sldId id="282" r:id="rId18"/>
    <p:sldId id="283" r:id="rId19"/>
    <p:sldId id="286" r:id="rId20"/>
    <p:sldId id="287" r:id="rId21"/>
    <p:sldId id="288" r:id="rId22"/>
    <p:sldId id="289" r:id="rId23"/>
    <p:sldId id="290"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313" r:id="rId46"/>
    <p:sldId id="314" r:id="rId47"/>
    <p:sldId id="315" r:id="rId48"/>
    <p:sldId id="316" r:id="rId49"/>
    <p:sldId id="317" r:id="rId50"/>
    <p:sldId id="318" r:id="rId51"/>
    <p:sldId id="319" r:id="rId52"/>
    <p:sldId id="320" r:id="rId53"/>
    <p:sldId id="321" r:id="rId54"/>
    <p:sldId id="322" r:id="rId55"/>
    <p:sldId id="323" r:id="rId56"/>
    <p:sldId id="324" r:id="rId57"/>
    <p:sldId id="325" r:id="rId58"/>
    <p:sldId id="326" r:id="rId59"/>
    <p:sldId id="327" r:id="rId60"/>
    <p:sldId id="328" r:id="rId61"/>
    <p:sldId id="329" r:id="rId62"/>
    <p:sldId id="330" r:id="rId63"/>
    <p:sldId id="331" r:id="rId64"/>
    <p:sldId id="332" r:id="rId65"/>
    <p:sldId id="333" r:id="rId66"/>
    <p:sldId id="334" r:id="rId67"/>
    <p:sldId id="335" r:id="rId6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ustomXml" Target="../customXml/item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75"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ustomXml" Target="../customXml/item3.xml"/><Relationship Id="rId7" Type="http://schemas.openxmlformats.org/officeDocument/2006/relationships/slide" Target="slides/slide6.xml"/><Relationship Id="rId71"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FF06B5-0CA5-4204-AD4D-AADD88FDF81F}"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828C311-D165-4686-93D7-5EEC9DFB80BD}">
      <dgm:prSet/>
      <dgm:spPr/>
      <dgm:t>
        <a:bodyPr/>
        <a:lstStyle/>
        <a:p>
          <a:r>
            <a:rPr lang="en-US" b="1"/>
            <a:t>2. Leadership</a:t>
          </a:r>
          <a:endParaRPr lang="en-US"/>
        </a:p>
      </dgm:t>
    </dgm:pt>
    <dgm:pt modelId="{49363737-2994-4990-B864-CAA0725CBE5D}" type="parTrans" cxnId="{22488502-0AB6-4B04-B469-981F669003AE}">
      <dgm:prSet/>
      <dgm:spPr/>
      <dgm:t>
        <a:bodyPr/>
        <a:lstStyle/>
        <a:p>
          <a:endParaRPr lang="en-US"/>
        </a:p>
      </dgm:t>
    </dgm:pt>
    <dgm:pt modelId="{151EBBCA-2AA6-463F-AAE7-7A2E88277C86}" type="sibTrans" cxnId="{22488502-0AB6-4B04-B469-981F669003AE}">
      <dgm:prSet/>
      <dgm:spPr/>
      <dgm:t>
        <a:bodyPr/>
        <a:lstStyle/>
        <a:p>
          <a:endParaRPr lang="en-US"/>
        </a:p>
      </dgm:t>
    </dgm:pt>
    <dgm:pt modelId="{4467579D-C218-4FAE-8BAA-7960861CEA79}">
      <dgm:prSet/>
      <dgm:spPr/>
      <dgm:t>
        <a:bodyPr/>
        <a:lstStyle/>
        <a:p>
          <a:r>
            <a:rPr lang="en-US" dirty="0">
              <a:solidFill>
                <a:schemeClr val="accent1">
                  <a:lumMod val="75000"/>
                </a:schemeClr>
              </a:solidFill>
            </a:rPr>
            <a:t>To ensure the success of the system, a new clause has been added that assigns specific responsibilities for those in leadership roles to promote environmental management within the organization.</a:t>
          </a:r>
        </a:p>
      </dgm:t>
    </dgm:pt>
    <dgm:pt modelId="{F9F07D45-E213-4D53-8F3E-5561E155908C}" type="parTrans" cxnId="{2A78B6E6-1940-4AD4-AF84-4B919C18DA30}">
      <dgm:prSet/>
      <dgm:spPr/>
      <dgm:t>
        <a:bodyPr/>
        <a:lstStyle/>
        <a:p>
          <a:endParaRPr lang="en-US"/>
        </a:p>
      </dgm:t>
    </dgm:pt>
    <dgm:pt modelId="{33DE1984-BC2D-4D7C-95A0-89824C4C5A40}" type="sibTrans" cxnId="{2A78B6E6-1940-4AD4-AF84-4B919C18DA30}">
      <dgm:prSet/>
      <dgm:spPr/>
      <dgm:t>
        <a:bodyPr/>
        <a:lstStyle/>
        <a:p>
          <a:endParaRPr lang="en-US"/>
        </a:p>
      </dgm:t>
    </dgm:pt>
    <dgm:pt modelId="{B153F6A6-8BA8-45BD-ADAC-F81C9D5D94EB}">
      <dgm:prSet/>
      <dgm:spPr/>
      <dgm:t>
        <a:bodyPr/>
        <a:lstStyle/>
        <a:p>
          <a:r>
            <a:rPr lang="en-US" b="1"/>
            <a:t>3. Protecting the environment</a:t>
          </a:r>
          <a:endParaRPr lang="en-US"/>
        </a:p>
      </dgm:t>
    </dgm:pt>
    <dgm:pt modelId="{5B4F3FDC-0658-447E-A5C4-9BC04D5C4888}" type="parTrans" cxnId="{D8246E50-9925-419E-AE42-D98FEC8A9B77}">
      <dgm:prSet/>
      <dgm:spPr/>
      <dgm:t>
        <a:bodyPr/>
        <a:lstStyle/>
        <a:p>
          <a:endParaRPr lang="en-US"/>
        </a:p>
      </dgm:t>
    </dgm:pt>
    <dgm:pt modelId="{53C97796-3EA8-422E-9998-7665195DCC72}" type="sibTrans" cxnId="{D8246E50-9925-419E-AE42-D98FEC8A9B77}">
      <dgm:prSet/>
      <dgm:spPr/>
      <dgm:t>
        <a:bodyPr/>
        <a:lstStyle/>
        <a:p>
          <a:endParaRPr lang="en-US"/>
        </a:p>
      </dgm:t>
    </dgm:pt>
    <dgm:pt modelId="{441CD04D-A094-471E-9EBF-9500B0D84A0F}">
      <dgm:prSet/>
      <dgm:spPr/>
      <dgm:t>
        <a:bodyPr/>
        <a:lstStyle/>
        <a:p>
          <a:r>
            <a:rPr lang="en-US" dirty="0">
              <a:solidFill>
                <a:schemeClr val="accent1">
                  <a:lumMod val="75000"/>
                </a:schemeClr>
              </a:solidFill>
            </a:rPr>
            <a:t>The expectation on organizations has been expanded to commit to proactive initiatives to protect the environment from harm and degradation, consistent with the context of the organization. The revised text does not define ‘protect the environment’ but it notes that it can include prevention of pollution, sustainable resource use, climate change mitigation and adaptation, protection of biodiversity and ecosystems, etc.</a:t>
          </a:r>
        </a:p>
      </dgm:t>
    </dgm:pt>
    <dgm:pt modelId="{4B633145-8DD3-4E6F-8C70-21A6158B2622}" type="parTrans" cxnId="{F11FEBA4-7445-4247-961A-48B3D1CD9E7F}">
      <dgm:prSet/>
      <dgm:spPr/>
      <dgm:t>
        <a:bodyPr/>
        <a:lstStyle/>
        <a:p>
          <a:endParaRPr lang="en-US"/>
        </a:p>
      </dgm:t>
    </dgm:pt>
    <dgm:pt modelId="{6A850FF2-AA2A-406B-91A0-4EB8D843332B}" type="sibTrans" cxnId="{F11FEBA4-7445-4247-961A-48B3D1CD9E7F}">
      <dgm:prSet/>
      <dgm:spPr/>
      <dgm:t>
        <a:bodyPr/>
        <a:lstStyle/>
        <a:p>
          <a:endParaRPr lang="en-US"/>
        </a:p>
      </dgm:t>
    </dgm:pt>
    <dgm:pt modelId="{47F6FDEA-8284-4931-A143-580B37CA37BE}" type="pres">
      <dgm:prSet presAssocID="{02FF06B5-0CA5-4204-AD4D-AADD88FDF81F}" presName="root" presStyleCnt="0">
        <dgm:presLayoutVars>
          <dgm:dir/>
          <dgm:resizeHandles val="exact"/>
        </dgm:presLayoutVars>
      </dgm:prSet>
      <dgm:spPr/>
    </dgm:pt>
    <dgm:pt modelId="{2F2B3B8D-497A-49BD-AE95-0787A9F8DEDD}" type="pres">
      <dgm:prSet presAssocID="{02FF06B5-0CA5-4204-AD4D-AADD88FDF81F}" presName="container" presStyleCnt="0">
        <dgm:presLayoutVars>
          <dgm:dir/>
          <dgm:resizeHandles val="exact"/>
        </dgm:presLayoutVars>
      </dgm:prSet>
      <dgm:spPr/>
    </dgm:pt>
    <dgm:pt modelId="{550396BE-BDE9-4FFE-B0E8-337870A3D40D}" type="pres">
      <dgm:prSet presAssocID="{D828C311-D165-4686-93D7-5EEC9DFB80BD}" presName="compNode" presStyleCnt="0"/>
      <dgm:spPr/>
    </dgm:pt>
    <dgm:pt modelId="{F91F8D0D-4004-490A-9E59-E770FFD9C090}" type="pres">
      <dgm:prSet presAssocID="{D828C311-D165-4686-93D7-5EEC9DFB80BD}" presName="iconBgRect" presStyleLbl="bgShp" presStyleIdx="0" presStyleCnt="4"/>
      <dgm:spPr/>
    </dgm:pt>
    <dgm:pt modelId="{43C89041-5CF8-4BB8-9CCF-7F46634BDD66}" type="pres">
      <dgm:prSet presAssocID="{D828C311-D165-4686-93D7-5EEC9DFB80B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ecturer"/>
        </a:ext>
      </dgm:extLst>
    </dgm:pt>
    <dgm:pt modelId="{6E13F3E2-E0CD-4371-AB57-49ADC4E337D8}" type="pres">
      <dgm:prSet presAssocID="{D828C311-D165-4686-93D7-5EEC9DFB80BD}" presName="spaceRect" presStyleCnt="0"/>
      <dgm:spPr/>
    </dgm:pt>
    <dgm:pt modelId="{CD2E1576-8F81-4772-A370-6AFECB15798A}" type="pres">
      <dgm:prSet presAssocID="{D828C311-D165-4686-93D7-5EEC9DFB80BD}" presName="textRect" presStyleLbl="revTx" presStyleIdx="0" presStyleCnt="4">
        <dgm:presLayoutVars>
          <dgm:chMax val="1"/>
          <dgm:chPref val="1"/>
        </dgm:presLayoutVars>
      </dgm:prSet>
      <dgm:spPr/>
    </dgm:pt>
    <dgm:pt modelId="{BB7E5757-5B37-480D-9061-74ECDE75380A}" type="pres">
      <dgm:prSet presAssocID="{151EBBCA-2AA6-463F-AAE7-7A2E88277C86}" presName="sibTrans" presStyleLbl="sibTrans2D1" presStyleIdx="0" presStyleCnt="0"/>
      <dgm:spPr/>
    </dgm:pt>
    <dgm:pt modelId="{72713161-C689-4B9F-9F84-1C423B74519F}" type="pres">
      <dgm:prSet presAssocID="{4467579D-C218-4FAE-8BAA-7960861CEA79}" presName="compNode" presStyleCnt="0"/>
      <dgm:spPr/>
    </dgm:pt>
    <dgm:pt modelId="{2DA95EC9-7C79-49CB-8E20-7E0C564C0973}" type="pres">
      <dgm:prSet presAssocID="{4467579D-C218-4FAE-8BAA-7960861CEA79}" presName="iconBgRect" presStyleLbl="bgShp" presStyleIdx="1" presStyleCnt="4"/>
      <dgm:spPr/>
    </dgm:pt>
    <dgm:pt modelId="{A828B250-74E0-4B63-B633-D5F4E0B1BB79}" type="pres">
      <dgm:prSet presAssocID="{4467579D-C218-4FAE-8BAA-7960861CEA7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960A736D-E6E4-4FA6-921D-DC7403130FA1}" type="pres">
      <dgm:prSet presAssocID="{4467579D-C218-4FAE-8BAA-7960861CEA79}" presName="spaceRect" presStyleCnt="0"/>
      <dgm:spPr/>
    </dgm:pt>
    <dgm:pt modelId="{F4238E8A-4BAA-496F-A97E-32AAD26E9933}" type="pres">
      <dgm:prSet presAssocID="{4467579D-C218-4FAE-8BAA-7960861CEA79}" presName="textRect" presStyleLbl="revTx" presStyleIdx="1" presStyleCnt="4">
        <dgm:presLayoutVars>
          <dgm:chMax val="1"/>
          <dgm:chPref val="1"/>
        </dgm:presLayoutVars>
      </dgm:prSet>
      <dgm:spPr/>
    </dgm:pt>
    <dgm:pt modelId="{FB1F7035-21AF-4E79-B464-7B3C4E8269DD}" type="pres">
      <dgm:prSet presAssocID="{33DE1984-BC2D-4D7C-95A0-89824C4C5A40}" presName="sibTrans" presStyleLbl="sibTrans2D1" presStyleIdx="0" presStyleCnt="0"/>
      <dgm:spPr/>
    </dgm:pt>
    <dgm:pt modelId="{2DF05249-6628-4AE2-A589-C83D69C7433F}" type="pres">
      <dgm:prSet presAssocID="{B153F6A6-8BA8-45BD-ADAC-F81C9D5D94EB}" presName="compNode" presStyleCnt="0"/>
      <dgm:spPr/>
    </dgm:pt>
    <dgm:pt modelId="{FE2AA077-4380-4A4E-97F9-2A60880A6C74}" type="pres">
      <dgm:prSet presAssocID="{B153F6A6-8BA8-45BD-ADAC-F81C9D5D94EB}" presName="iconBgRect" presStyleLbl="bgShp" presStyleIdx="2" presStyleCnt="4"/>
      <dgm:spPr/>
    </dgm:pt>
    <dgm:pt modelId="{166D6376-F07B-4759-9A16-A283183EB904}" type="pres">
      <dgm:prSet presAssocID="{B153F6A6-8BA8-45BD-ADAC-F81C9D5D94E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eciduous tree"/>
        </a:ext>
      </dgm:extLst>
    </dgm:pt>
    <dgm:pt modelId="{094D2C7D-CF58-422F-8FE5-8A95DE21C8FC}" type="pres">
      <dgm:prSet presAssocID="{B153F6A6-8BA8-45BD-ADAC-F81C9D5D94EB}" presName="spaceRect" presStyleCnt="0"/>
      <dgm:spPr/>
    </dgm:pt>
    <dgm:pt modelId="{E2155D49-6A08-4A37-B784-5E1D6526AD90}" type="pres">
      <dgm:prSet presAssocID="{B153F6A6-8BA8-45BD-ADAC-F81C9D5D94EB}" presName="textRect" presStyleLbl="revTx" presStyleIdx="2" presStyleCnt="4">
        <dgm:presLayoutVars>
          <dgm:chMax val="1"/>
          <dgm:chPref val="1"/>
        </dgm:presLayoutVars>
      </dgm:prSet>
      <dgm:spPr/>
    </dgm:pt>
    <dgm:pt modelId="{801F9284-4F4F-4919-90C8-A15B8B0B49E1}" type="pres">
      <dgm:prSet presAssocID="{53C97796-3EA8-422E-9998-7665195DCC72}" presName="sibTrans" presStyleLbl="sibTrans2D1" presStyleIdx="0" presStyleCnt="0"/>
      <dgm:spPr/>
    </dgm:pt>
    <dgm:pt modelId="{ACC54944-146A-4FBF-BB4C-B81D3DD051DD}" type="pres">
      <dgm:prSet presAssocID="{441CD04D-A094-471E-9EBF-9500B0D84A0F}" presName="compNode" presStyleCnt="0"/>
      <dgm:spPr/>
    </dgm:pt>
    <dgm:pt modelId="{4650C15C-8C3C-4CB1-B5ED-C27DAD5D66BE}" type="pres">
      <dgm:prSet presAssocID="{441CD04D-A094-471E-9EBF-9500B0D84A0F}" presName="iconBgRect" presStyleLbl="bgShp" presStyleIdx="3" presStyleCnt="4"/>
      <dgm:spPr/>
    </dgm:pt>
    <dgm:pt modelId="{7FCE9973-68FE-4AE9-8EA4-661904AA18C2}" type="pres">
      <dgm:prSet presAssocID="{441CD04D-A094-471E-9EBF-9500B0D84A0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ustainability"/>
        </a:ext>
      </dgm:extLst>
    </dgm:pt>
    <dgm:pt modelId="{CA3FFBC1-01D2-4121-AACC-2E5EC6AF5D3B}" type="pres">
      <dgm:prSet presAssocID="{441CD04D-A094-471E-9EBF-9500B0D84A0F}" presName="spaceRect" presStyleCnt="0"/>
      <dgm:spPr/>
    </dgm:pt>
    <dgm:pt modelId="{58255801-BAE2-46BA-85F2-DFAB90FED1A2}" type="pres">
      <dgm:prSet presAssocID="{441CD04D-A094-471E-9EBF-9500B0D84A0F}" presName="textRect" presStyleLbl="revTx" presStyleIdx="3" presStyleCnt="4">
        <dgm:presLayoutVars>
          <dgm:chMax val="1"/>
          <dgm:chPref val="1"/>
        </dgm:presLayoutVars>
      </dgm:prSet>
      <dgm:spPr/>
    </dgm:pt>
  </dgm:ptLst>
  <dgm:cxnLst>
    <dgm:cxn modelId="{22488502-0AB6-4B04-B469-981F669003AE}" srcId="{02FF06B5-0CA5-4204-AD4D-AADD88FDF81F}" destId="{D828C311-D165-4686-93D7-5EEC9DFB80BD}" srcOrd="0" destOrd="0" parTransId="{49363737-2994-4990-B864-CAA0725CBE5D}" sibTransId="{151EBBCA-2AA6-463F-AAE7-7A2E88277C86}"/>
    <dgm:cxn modelId="{28AA4214-F3FF-437B-B275-D3469EB0ED80}" type="presOf" srcId="{33DE1984-BC2D-4D7C-95A0-89824C4C5A40}" destId="{FB1F7035-21AF-4E79-B464-7B3C4E8269DD}" srcOrd="0" destOrd="0" presId="urn:microsoft.com/office/officeart/2018/2/layout/IconCircleList"/>
    <dgm:cxn modelId="{4D83A628-4167-4367-B92E-377EB104732D}" type="presOf" srcId="{02FF06B5-0CA5-4204-AD4D-AADD88FDF81F}" destId="{47F6FDEA-8284-4931-A143-580B37CA37BE}" srcOrd="0" destOrd="0" presId="urn:microsoft.com/office/officeart/2018/2/layout/IconCircleList"/>
    <dgm:cxn modelId="{BE541D4A-9887-4CB0-AF57-E507BC7F050B}" type="presOf" srcId="{441CD04D-A094-471E-9EBF-9500B0D84A0F}" destId="{58255801-BAE2-46BA-85F2-DFAB90FED1A2}" srcOrd="0" destOrd="0" presId="urn:microsoft.com/office/officeart/2018/2/layout/IconCircleList"/>
    <dgm:cxn modelId="{D8246E50-9925-419E-AE42-D98FEC8A9B77}" srcId="{02FF06B5-0CA5-4204-AD4D-AADD88FDF81F}" destId="{B153F6A6-8BA8-45BD-ADAC-F81C9D5D94EB}" srcOrd="2" destOrd="0" parTransId="{5B4F3FDC-0658-447E-A5C4-9BC04D5C4888}" sibTransId="{53C97796-3EA8-422E-9998-7665195DCC72}"/>
    <dgm:cxn modelId="{81ED708B-452F-4B4E-B8B2-26F7B8D6100E}" type="presOf" srcId="{151EBBCA-2AA6-463F-AAE7-7A2E88277C86}" destId="{BB7E5757-5B37-480D-9061-74ECDE75380A}" srcOrd="0" destOrd="0" presId="urn:microsoft.com/office/officeart/2018/2/layout/IconCircleList"/>
    <dgm:cxn modelId="{7998918F-E57E-43BA-A93C-86F595592295}" type="presOf" srcId="{B153F6A6-8BA8-45BD-ADAC-F81C9D5D94EB}" destId="{E2155D49-6A08-4A37-B784-5E1D6526AD90}" srcOrd="0" destOrd="0" presId="urn:microsoft.com/office/officeart/2018/2/layout/IconCircleList"/>
    <dgm:cxn modelId="{F11FEBA4-7445-4247-961A-48B3D1CD9E7F}" srcId="{02FF06B5-0CA5-4204-AD4D-AADD88FDF81F}" destId="{441CD04D-A094-471E-9EBF-9500B0D84A0F}" srcOrd="3" destOrd="0" parTransId="{4B633145-8DD3-4E6F-8C70-21A6158B2622}" sibTransId="{6A850FF2-AA2A-406B-91A0-4EB8D843332B}"/>
    <dgm:cxn modelId="{ED483FDA-1C1B-408B-8652-8E9A390A2C88}" type="presOf" srcId="{53C97796-3EA8-422E-9998-7665195DCC72}" destId="{801F9284-4F4F-4919-90C8-A15B8B0B49E1}" srcOrd="0" destOrd="0" presId="urn:microsoft.com/office/officeart/2018/2/layout/IconCircleList"/>
    <dgm:cxn modelId="{EF721BE2-9A7A-44B8-A488-C4FE548F859C}" type="presOf" srcId="{4467579D-C218-4FAE-8BAA-7960861CEA79}" destId="{F4238E8A-4BAA-496F-A97E-32AAD26E9933}" srcOrd="0" destOrd="0" presId="urn:microsoft.com/office/officeart/2018/2/layout/IconCircleList"/>
    <dgm:cxn modelId="{2A78B6E6-1940-4AD4-AF84-4B919C18DA30}" srcId="{02FF06B5-0CA5-4204-AD4D-AADD88FDF81F}" destId="{4467579D-C218-4FAE-8BAA-7960861CEA79}" srcOrd="1" destOrd="0" parTransId="{F9F07D45-E213-4D53-8F3E-5561E155908C}" sibTransId="{33DE1984-BC2D-4D7C-95A0-89824C4C5A40}"/>
    <dgm:cxn modelId="{0978ADFC-D054-4F9B-977F-A748BBA4375F}" type="presOf" srcId="{D828C311-D165-4686-93D7-5EEC9DFB80BD}" destId="{CD2E1576-8F81-4772-A370-6AFECB15798A}" srcOrd="0" destOrd="0" presId="urn:microsoft.com/office/officeart/2018/2/layout/IconCircleList"/>
    <dgm:cxn modelId="{F06259FA-5456-436A-BDB3-AB1AF65F71EA}" type="presParOf" srcId="{47F6FDEA-8284-4931-A143-580B37CA37BE}" destId="{2F2B3B8D-497A-49BD-AE95-0787A9F8DEDD}" srcOrd="0" destOrd="0" presId="urn:microsoft.com/office/officeart/2018/2/layout/IconCircleList"/>
    <dgm:cxn modelId="{E745D48F-1052-460C-8650-ED79D9A3B34F}" type="presParOf" srcId="{2F2B3B8D-497A-49BD-AE95-0787A9F8DEDD}" destId="{550396BE-BDE9-4FFE-B0E8-337870A3D40D}" srcOrd="0" destOrd="0" presId="urn:microsoft.com/office/officeart/2018/2/layout/IconCircleList"/>
    <dgm:cxn modelId="{B679ABCE-5257-4985-8A3D-59C243623817}" type="presParOf" srcId="{550396BE-BDE9-4FFE-B0E8-337870A3D40D}" destId="{F91F8D0D-4004-490A-9E59-E770FFD9C090}" srcOrd="0" destOrd="0" presId="urn:microsoft.com/office/officeart/2018/2/layout/IconCircleList"/>
    <dgm:cxn modelId="{F08F396F-AC1B-47E3-904F-0B9F3EA504A9}" type="presParOf" srcId="{550396BE-BDE9-4FFE-B0E8-337870A3D40D}" destId="{43C89041-5CF8-4BB8-9CCF-7F46634BDD66}" srcOrd="1" destOrd="0" presId="urn:microsoft.com/office/officeart/2018/2/layout/IconCircleList"/>
    <dgm:cxn modelId="{6DF10E65-823C-4DB7-92FC-FBF45498F1AB}" type="presParOf" srcId="{550396BE-BDE9-4FFE-B0E8-337870A3D40D}" destId="{6E13F3E2-E0CD-4371-AB57-49ADC4E337D8}" srcOrd="2" destOrd="0" presId="urn:microsoft.com/office/officeart/2018/2/layout/IconCircleList"/>
    <dgm:cxn modelId="{41FC4C25-CE70-488B-85C8-ED3C02F15F74}" type="presParOf" srcId="{550396BE-BDE9-4FFE-B0E8-337870A3D40D}" destId="{CD2E1576-8F81-4772-A370-6AFECB15798A}" srcOrd="3" destOrd="0" presId="urn:microsoft.com/office/officeart/2018/2/layout/IconCircleList"/>
    <dgm:cxn modelId="{FA8426F4-6307-4A2A-BFEC-8CB641F04FAF}" type="presParOf" srcId="{2F2B3B8D-497A-49BD-AE95-0787A9F8DEDD}" destId="{BB7E5757-5B37-480D-9061-74ECDE75380A}" srcOrd="1" destOrd="0" presId="urn:microsoft.com/office/officeart/2018/2/layout/IconCircleList"/>
    <dgm:cxn modelId="{62FFF318-0D00-44B7-94B8-2DD4F736E494}" type="presParOf" srcId="{2F2B3B8D-497A-49BD-AE95-0787A9F8DEDD}" destId="{72713161-C689-4B9F-9F84-1C423B74519F}" srcOrd="2" destOrd="0" presId="urn:microsoft.com/office/officeart/2018/2/layout/IconCircleList"/>
    <dgm:cxn modelId="{245A6B5C-7883-4923-8B3A-CAC793EB5219}" type="presParOf" srcId="{72713161-C689-4B9F-9F84-1C423B74519F}" destId="{2DA95EC9-7C79-49CB-8E20-7E0C564C0973}" srcOrd="0" destOrd="0" presId="urn:microsoft.com/office/officeart/2018/2/layout/IconCircleList"/>
    <dgm:cxn modelId="{67873C89-51A2-419F-8D0F-CC7844C35329}" type="presParOf" srcId="{72713161-C689-4B9F-9F84-1C423B74519F}" destId="{A828B250-74E0-4B63-B633-D5F4E0B1BB79}" srcOrd="1" destOrd="0" presId="urn:microsoft.com/office/officeart/2018/2/layout/IconCircleList"/>
    <dgm:cxn modelId="{A1EE8264-731C-4D54-B4D0-F100BE6B9A48}" type="presParOf" srcId="{72713161-C689-4B9F-9F84-1C423B74519F}" destId="{960A736D-E6E4-4FA6-921D-DC7403130FA1}" srcOrd="2" destOrd="0" presId="urn:microsoft.com/office/officeart/2018/2/layout/IconCircleList"/>
    <dgm:cxn modelId="{2C1C9694-DADE-47AA-9900-AB989AFFEF5C}" type="presParOf" srcId="{72713161-C689-4B9F-9F84-1C423B74519F}" destId="{F4238E8A-4BAA-496F-A97E-32AAD26E9933}" srcOrd="3" destOrd="0" presId="urn:microsoft.com/office/officeart/2018/2/layout/IconCircleList"/>
    <dgm:cxn modelId="{09AEAC72-7CA5-4E03-A852-39E5A9E08F49}" type="presParOf" srcId="{2F2B3B8D-497A-49BD-AE95-0787A9F8DEDD}" destId="{FB1F7035-21AF-4E79-B464-7B3C4E8269DD}" srcOrd="3" destOrd="0" presId="urn:microsoft.com/office/officeart/2018/2/layout/IconCircleList"/>
    <dgm:cxn modelId="{B54658F3-5E9A-4380-9743-B346F30D00B3}" type="presParOf" srcId="{2F2B3B8D-497A-49BD-AE95-0787A9F8DEDD}" destId="{2DF05249-6628-4AE2-A589-C83D69C7433F}" srcOrd="4" destOrd="0" presId="urn:microsoft.com/office/officeart/2018/2/layout/IconCircleList"/>
    <dgm:cxn modelId="{22D17780-248E-4101-8B6C-CAFFA4C8F449}" type="presParOf" srcId="{2DF05249-6628-4AE2-A589-C83D69C7433F}" destId="{FE2AA077-4380-4A4E-97F9-2A60880A6C74}" srcOrd="0" destOrd="0" presId="urn:microsoft.com/office/officeart/2018/2/layout/IconCircleList"/>
    <dgm:cxn modelId="{D5EE14F5-11B5-4B18-84F4-7648FFC9C56A}" type="presParOf" srcId="{2DF05249-6628-4AE2-A589-C83D69C7433F}" destId="{166D6376-F07B-4759-9A16-A283183EB904}" srcOrd="1" destOrd="0" presId="urn:microsoft.com/office/officeart/2018/2/layout/IconCircleList"/>
    <dgm:cxn modelId="{8A207369-6C92-48DB-A7BF-86E220DAD695}" type="presParOf" srcId="{2DF05249-6628-4AE2-A589-C83D69C7433F}" destId="{094D2C7D-CF58-422F-8FE5-8A95DE21C8FC}" srcOrd="2" destOrd="0" presId="urn:microsoft.com/office/officeart/2018/2/layout/IconCircleList"/>
    <dgm:cxn modelId="{420DF3F7-1539-4BA6-B735-2495E42E53A3}" type="presParOf" srcId="{2DF05249-6628-4AE2-A589-C83D69C7433F}" destId="{E2155D49-6A08-4A37-B784-5E1D6526AD90}" srcOrd="3" destOrd="0" presId="urn:microsoft.com/office/officeart/2018/2/layout/IconCircleList"/>
    <dgm:cxn modelId="{BA8DEC42-1A23-4BAC-BC0F-A33D02F45BF7}" type="presParOf" srcId="{2F2B3B8D-497A-49BD-AE95-0787A9F8DEDD}" destId="{801F9284-4F4F-4919-90C8-A15B8B0B49E1}" srcOrd="5" destOrd="0" presId="urn:microsoft.com/office/officeart/2018/2/layout/IconCircleList"/>
    <dgm:cxn modelId="{7BA14B38-1D31-492D-B89A-DA4D28C74BC9}" type="presParOf" srcId="{2F2B3B8D-497A-49BD-AE95-0787A9F8DEDD}" destId="{ACC54944-146A-4FBF-BB4C-B81D3DD051DD}" srcOrd="6" destOrd="0" presId="urn:microsoft.com/office/officeart/2018/2/layout/IconCircleList"/>
    <dgm:cxn modelId="{57B9C38C-92F8-489F-A3EF-D15BF1165427}" type="presParOf" srcId="{ACC54944-146A-4FBF-BB4C-B81D3DD051DD}" destId="{4650C15C-8C3C-4CB1-B5ED-C27DAD5D66BE}" srcOrd="0" destOrd="0" presId="urn:microsoft.com/office/officeart/2018/2/layout/IconCircleList"/>
    <dgm:cxn modelId="{87F5617C-0AFF-4A2E-BE3D-FAE14A91814C}" type="presParOf" srcId="{ACC54944-146A-4FBF-BB4C-B81D3DD051DD}" destId="{7FCE9973-68FE-4AE9-8EA4-661904AA18C2}" srcOrd="1" destOrd="0" presId="urn:microsoft.com/office/officeart/2018/2/layout/IconCircleList"/>
    <dgm:cxn modelId="{8A0E65EA-9F23-49C3-B559-2912EB94DAD0}" type="presParOf" srcId="{ACC54944-146A-4FBF-BB4C-B81D3DD051DD}" destId="{CA3FFBC1-01D2-4121-AACC-2E5EC6AF5D3B}" srcOrd="2" destOrd="0" presId="urn:microsoft.com/office/officeart/2018/2/layout/IconCircleList"/>
    <dgm:cxn modelId="{F0D90C64-51C9-443C-BEAB-ABA8E5B8CB8A}" type="presParOf" srcId="{ACC54944-146A-4FBF-BB4C-B81D3DD051DD}" destId="{58255801-BAE2-46BA-85F2-DFAB90FED1A2}"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F8D0D-4004-490A-9E59-E770FFD9C090}">
      <dsp:nvSpPr>
        <dsp:cNvPr id="0" name=""/>
        <dsp:cNvSpPr/>
      </dsp:nvSpPr>
      <dsp:spPr>
        <a:xfrm>
          <a:off x="212335" y="470390"/>
          <a:ext cx="1335915" cy="133591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C89041-5CF8-4BB8-9CCF-7F46634BDD66}">
      <dsp:nvSpPr>
        <dsp:cNvPr id="0" name=""/>
        <dsp:cNvSpPr/>
      </dsp:nvSpPr>
      <dsp:spPr>
        <a:xfrm>
          <a:off x="492877" y="7509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D2E1576-8F81-4772-A370-6AFECB15798A}">
      <dsp:nvSpPr>
        <dsp:cNvPr id="0" name=""/>
        <dsp:cNvSpPr/>
      </dsp:nvSpPr>
      <dsp:spPr>
        <a:xfrm>
          <a:off x="1834517" y="4703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1" kern="1200"/>
            <a:t>2. Leadership</a:t>
          </a:r>
          <a:endParaRPr lang="en-US" sz="1100" kern="1200"/>
        </a:p>
      </dsp:txBody>
      <dsp:txXfrm>
        <a:off x="1834517" y="470390"/>
        <a:ext cx="3148942" cy="1335915"/>
      </dsp:txXfrm>
    </dsp:sp>
    <dsp:sp modelId="{2DA95EC9-7C79-49CB-8E20-7E0C564C0973}">
      <dsp:nvSpPr>
        <dsp:cNvPr id="0" name=""/>
        <dsp:cNvSpPr/>
      </dsp:nvSpPr>
      <dsp:spPr>
        <a:xfrm>
          <a:off x="5532139" y="470390"/>
          <a:ext cx="1335915" cy="133591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28B250-74E0-4B63-B633-D5F4E0B1BB79}">
      <dsp:nvSpPr>
        <dsp:cNvPr id="0" name=""/>
        <dsp:cNvSpPr/>
      </dsp:nvSpPr>
      <dsp:spPr>
        <a:xfrm>
          <a:off x="5812681" y="7509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4238E8A-4BAA-496F-A97E-32AAD26E9933}">
      <dsp:nvSpPr>
        <dsp:cNvPr id="0" name=""/>
        <dsp:cNvSpPr/>
      </dsp:nvSpPr>
      <dsp:spPr>
        <a:xfrm>
          <a:off x="7154322" y="4703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dirty="0">
              <a:solidFill>
                <a:schemeClr val="accent1">
                  <a:lumMod val="75000"/>
                </a:schemeClr>
              </a:solidFill>
            </a:rPr>
            <a:t>To ensure the success of the system, a new clause has been added that assigns specific responsibilities for those in leadership roles to promote environmental management within the organization.</a:t>
          </a:r>
        </a:p>
      </dsp:txBody>
      <dsp:txXfrm>
        <a:off x="7154322" y="470390"/>
        <a:ext cx="3148942" cy="1335915"/>
      </dsp:txXfrm>
    </dsp:sp>
    <dsp:sp modelId="{FE2AA077-4380-4A4E-97F9-2A60880A6C74}">
      <dsp:nvSpPr>
        <dsp:cNvPr id="0" name=""/>
        <dsp:cNvSpPr/>
      </dsp:nvSpPr>
      <dsp:spPr>
        <a:xfrm>
          <a:off x="212335" y="2546238"/>
          <a:ext cx="1335915" cy="133591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6D6376-F07B-4759-9A16-A283183EB904}">
      <dsp:nvSpPr>
        <dsp:cNvPr id="0" name=""/>
        <dsp:cNvSpPr/>
      </dsp:nvSpPr>
      <dsp:spPr>
        <a:xfrm>
          <a:off x="492877" y="2826780"/>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2155D49-6A08-4A37-B784-5E1D6526AD90}">
      <dsp:nvSpPr>
        <dsp:cNvPr id="0" name=""/>
        <dsp:cNvSpPr/>
      </dsp:nvSpPr>
      <dsp:spPr>
        <a:xfrm>
          <a:off x="1834517" y="2546238"/>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1" kern="1200"/>
            <a:t>3. Protecting the environment</a:t>
          </a:r>
          <a:endParaRPr lang="en-US" sz="1100" kern="1200"/>
        </a:p>
      </dsp:txBody>
      <dsp:txXfrm>
        <a:off x="1834517" y="2546238"/>
        <a:ext cx="3148942" cy="1335915"/>
      </dsp:txXfrm>
    </dsp:sp>
    <dsp:sp modelId="{4650C15C-8C3C-4CB1-B5ED-C27DAD5D66BE}">
      <dsp:nvSpPr>
        <dsp:cNvPr id="0" name=""/>
        <dsp:cNvSpPr/>
      </dsp:nvSpPr>
      <dsp:spPr>
        <a:xfrm>
          <a:off x="5532139" y="2546238"/>
          <a:ext cx="1335915" cy="133591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CE9973-68FE-4AE9-8EA4-661904AA18C2}">
      <dsp:nvSpPr>
        <dsp:cNvPr id="0" name=""/>
        <dsp:cNvSpPr/>
      </dsp:nvSpPr>
      <dsp:spPr>
        <a:xfrm>
          <a:off x="5812681" y="2826780"/>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8255801-BAE2-46BA-85F2-DFAB90FED1A2}">
      <dsp:nvSpPr>
        <dsp:cNvPr id="0" name=""/>
        <dsp:cNvSpPr/>
      </dsp:nvSpPr>
      <dsp:spPr>
        <a:xfrm>
          <a:off x="7154322" y="2546238"/>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dirty="0">
              <a:solidFill>
                <a:schemeClr val="accent1">
                  <a:lumMod val="75000"/>
                </a:schemeClr>
              </a:solidFill>
            </a:rPr>
            <a:t>The expectation on organizations has been expanded to commit to proactive initiatives to protect the environment from harm and degradation, consistent with the context of the organization. The revised text does not define ‘protect the environment’ but it notes that it can include prevention of pollution, sustainable resource use, climate change mitigation and adaptation, protection of biodiversity and ecosystems, etc.</a:t>
          </a:r>
        </a:p>
      </dsp:txBody>
      <dsp:txXfrm>
        <a:off x="7154322" y="2546238"/>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0B172E-566A-4931-A4D9-015B997DF415}" type="datetimeFigureOut">
              <a:rPr lang="en-IN" smtClean="0"/>
              <a:t>29-05-2026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D3699-E67D-4536-A951-D6090F54040B}" type="slidenum">
              <a:rPr lang="en-IN" smtClean="0"/>
              <a:t>‹#›</a:t>
            </a:fld>
            <a:endParaRPr lang="en-IN"/>
          </a:p>
        </p:txBody>
      </p:sp>
    </p:spTree>
    <p:extLst>
      <p:ext uri="{BB962C8B-B14F-4D97-AF65-F5344CB8AC3E}">
        <p14:creationId xmlns:p14="http://schemas.microsoft.com/office/powerpoint/2010/main" val="1753606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5/29/2026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1420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085997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2435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t>5/29/2026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501567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0761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6177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5/29/2026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39615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5/29/2026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7735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0141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62580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1330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6485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6875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7448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2062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93608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05449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Layout_One-Column-Left">
    <p:spTree>
      <p:nvGrpSpPr>
        <p:cNvPr id="1" name=""/>
        <p:cNvGrpSpPr/>
        <p:nvPr/>
      </p:nvGrpSpPr>
      <p:grpSpPr>
        <a:xfrm>
          <a:off x="0" y="0"/>
          <a:ext cx="0" cy="0"/>
          <a:chOff x="0" y="0"/>
          <a:chExt cx="0" cy="0"/>
        </a:xfrm>
      </p:grpSpPr>
      <p:sp>
        <p:nvSpPr>
          <p:cNvPr id="3" name="Title 1"/>
          <p:cNvSpPr>
            <a:spLocks noGrp="1"/>
          </p:cNvSpPr>
          <p:nvPr userDrawn="1">
            <p:ph type="title"/>
          </p:nvPr>
        </p:nvSpPr>
        <p:spPr>
          <a:xfrm>
            <a:off x="609600" y="274639"/>
            <a:ext cx="10972800" cy="1143000"/>
          </a:xfrm>
        </p:spPr>
        <p:txBody>
          <a:bodyPr/>
          <a:lstStyle>
            <a:lvl1pPr>
              <a:defRPr/>
            </a:lvl1pPr>
          </a:lstStyle>
          <a:p>
            <a:r>
              <a:rPr lang="en-US" dirty="0"/>
              <a:t>Click to edit Master title style</a:t>
            </a:r>
          </a:p>
        </p:txBody>
      </p:sp>
      <p:sp>
        <p:nvSpPr>
          <p:cNvPr id="4" name="Content Placeholder 2"/>
          <p:cNvSpPr>
            <a:spLocks noGrp="1"/>
          </p:cNvSpPr>
          <p:nvPr userDrawn="1">
            <p:ph idx="1"/>
          </p:nvPr>
        </p:nvSpPr>
        <p:spPr>
          <a:xfrm>
            <a:off x="609600" y="1905000"/>
            <a:ext cx="5994400" cy="4470400"/>
          </a:xfrm>
        </p:spPr>
        <p:txBody>
          <a:bodyPr>
            <a:normAutofit/>
          </a:bodyPr>
          <a:lstStyle>
            <a:lvl1pPr marL="0" indent="0">
              <a:buFontTx/>
              <a:buNone/>
              <a:defRPr sz="2400"/>
            </a:lvl1pPr>
          </a:lstStyle>
          <a:p>
            <a:pPr marL="0" indent="0">
              <a:buFontTx/>
              <a:buNone/>
            </a:pPr>
            <a:r>
              <a:rPr lang="en-US" dirty="0"/>
              <a:t>The </a:t>
            </a:r>
            <a:r>
              <a:rPr lang="en-US" b="1" dirty="0"/>
              <a:t>NSF Consumer Products Division </a:t>
            </a:r>
            <a:r>
              <a:rPr lang="en-US" dirty="0"/>
              <a:t>builds on NSF’s expertise in national standards and protocol development, testing and certification to help ensure the safety and quality of consumer products and appliances used in and around the home. These include national and retailer brand home appliances, cookware, </a:t>
            </a:r>
            <a:r>
              <a:rPr lang="en-US" dirty="0" err="1"/>
              <a:t>bakeware</a:t>
            </a:r>
            <a:r>
              <a:rPr lang="en-US" dirty="0"/>
              <a:t>, small kitchen electronics, bottled water and beverages, nutritional/ dietary supplements, cosmetics and personal care products.  </a:t>
            </a:r>
          </a:p>
        </p:txBody>
      </p:sp>
      <p:sp>
        <p:nvSpPr>
          <p:cNvPr id="8" name="Picture Placeholder 7"/>
          <p:cNvSpPr>
            <a:spLocks noGrp="1"/>
          </p:cNvSpPr>
          <p:nvPr>
            <p:ph type="pic" sz="quarter" idx="10"/>
          </p:nvPr>
        </p:nvSpPr>
        <p:spPr>
          <a:xfrm>
            <a:off x="7010400" y="1701800"/>
            <a:ext cx="5181600" cy="4267200"/>
          </a:xfrm>
        </p:spPr>
        <p:txBody>
          <a:bodyPr/>
          <a:lstStyle/>
          <a:p>
            <a:endParaRPr lang="en-US" dirty="0"/>
          </a:p>
        </p:txBody>
      </p:sp>
    </p:spTree>
    <p:extLst>
      <p:ext uri="{BB962C8B-B14F-4D97-AF65-F5344CB8AC3E}">
        <p14:creationId xmlns:p14="http://schemas.microsoft.com/office/powerpoint/2010/main" val="3675097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Layout_One-Column-Right">
    <p:spTree>
      <p:nvGrpSpPr>
        <p:cNvPr id="1" name=""/>
        <p:cNvGrpSpPr/>
        <p:nvPr/>
      </p:nvGrpSpPr>
      <p:grpSpPr>
        <a:xfrm>
          <a:off x="0" y="0"/>
          <a:ext cx="0" cy="0"/>
          <a:chOff x="0" y="0"/>
          <a:chExt cx="0" cy="0"/>
        </a:xfrm>
      </p:grpSpPr>
      <p:sp>
        <p:nvSpPr>
          <p:cNvPr id="3" name="Title 1"/>
          <p:cNvSpPr>
            <a:spLocks noGrp="1"/>
          </p:cNvSpPr>
          <p:nvPr userDrawn="1">
            <p:ph type="title"/>
          </p:nvPr>
        </p:nvSpPr>
        <p:spPr>
          <a:xfrm>
            <a:off x="609600" y="274639"/>
            <a:ext cx="10972800" cy="1143000"/>
          </a:xfrm>
        </p:spPr>
        <p:txBody>
          <a:bodyPr/>
          <a:lstStyle>
            <a:lvl1pPr>
              <a:defRPr/>
            </a:lvl1pPr>
          </a:lstStyle>
          <a:p>
            <a:r>
              <a:rPr lang="en-US" dirty="0"/>
              <a:t>Click to edit Master title style</a:t>
            </a:r>
          </a:p>
        </p:txBody>
      </p:sp>
      <p:sp>
        <p:nvSpPr>
          <p:cNvPr id="4" name="Content Placeholder 2"/>
          <p:cNvSpPr>
            <a:spLocks noGrp="1"/>
          </p:cNvSpPr>
          <p:nvPr userDrawn="1">
            <p:ph idx="1"/>
          </p:nvPr>
        </p:nvSpPr>
        <p:spPr>
          <a:xfrm>
            <a:off x="5689600" y="1905000"/>
            <a:ext cx="5994400" cy="4470400"/>
          </a:xfrm>
        </p:spPr>
        <p:txBody>
          <a:bodyPr>
            <a:normAutofit/>
          </a:bodyPr>
          <a:lstStyle>
            <a:lvl1pPr marL="0" indent="0">
              <a:buFontTx/>
              <a:buNone/>
              <a:defRPr sz="2400"/>
            </a:lvl1pPr>
          </a:lstStyle>
          <a:p>
            <a:pPr marL="0" indent="0">
              <a:buFontTx/>
              <a:buNone/>
            </a:pPr>
            <a:r>
              <a:rPr lang="en-US" dirty="0"/>
              <a:t>The </a:t>
            </a:r>
            <a:r>
              <a:rPr lang="en-US" b="1" dirty="0"/>
              <a:t>NSF Consumer Products Division </a:t>
            </a:r>
            <a:r>
              <a:rPr lang="en-US" dirty="0"/>
              <a:t>builds on NSF’s expertise in national standards and protocol development, testing and certification to help ensure the safety and quality of consumer products and appliances used in and around the home. These include national and retailer brand home appliances, cookware, </a:t>
            </a:r>
            <a:r>
              <a:rPr lang="en-US" dirty="0" err="1"/>
              <a:t>bakeware</a:t>
            </a:r>
            <a:r>
              <a:rPr lang="en-US" dirty="0"/>
              <a:t>, small kitchen electronics, bottled water and beverages, nutritional/ dietary supplements, cosmetics and personal care products.  </a:t>
            </a:r>
          </a:p>
        </p:txBody>
      </p:sp>
      <p:sp>
        <p:nvSpPr>
          <p:cNvPr id="8" name="Picture Placeholder 7"/>
          <p:cNvSpPr>
            <a:spLocks noGrp="1"/>
          </p:cNvSpPr>
          <p:nvPr>
            <p:ph type="pic" sz="quarter" idx="10"/>
          </p:nvPr>
        </p:nvSpPr>
        <p:spPr>
          <a:xfrm>
            <a:off x="0" y="1701800"/>
            <a:ext cx="5181600" cy="4267200"/>
          </a:xfrm>
        </p:spPr>
        <p:txBody>
          <a:bodyPr/>
          <a:lstStyle/>
          <a:p>
            <a:endParaRPr lang="en-US" dirty="0"/>
          </a:p>
        </p:txBody>
      </p:sp>
    </p:spTree>
    <p:extLst>
      <p:ext uri="{BB962C8B-B14F-4D97-AF65-F5344CB8AC3E}">
        <p14:creationId xmlns:p14="http://schemas.microsoft.com/office/powerpoint/2010/main" val="248701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spc="0" baseline="0">
                <a:solidFill>
                  <a:schemeClr val="tx1">
                    <a:lumMod val="50000"/>
                    <a:lumOff val="50000"/>
                  </a:schemeClr>
                </a:solidFill>
                <a:latin typeface="Century Gothic" pitchFamily="34" charset="0"/>
              </a:defRPr>
            </a:lvl1pPr>
          </a:lstStyle>
          <a:p>
            <a:r>
              <a:rPr lang="en-US" dirty="0"/>
              <a:t>Click to edit Master title style</a:t>
            </a:r>
          </a:p>
        </p:txBody>
      </p:sp>
      <p:sp>
        <p:nvSpPr>
          <p:cNvPr id="3" name="Content Placeholder 2"/>
          <p:cNvSpPr>
            <a:spLocks noGrp="1"/>
          </p:cNvSpPr>
          <p:nvPr>
            <p:ph idx="1"/>
          </p:nvPr>
        </p:nvSpPr>
        <p:spPr>
          <a:xfrm>
            <a:off x="609600" y="1600201"/>
            <a:ext cx="5588000" cy="4525963"/>
          </a:xfrm>
        </p:spPr>
        <p:txBody>
          <a:bodyPr>
            <a:normAutofit/>
          </a:bodyPr>
          <a:lstStyle>
            <a:lvl1pPr>
              <a:defRPr sz="2400">
                <a:solidFill>
                  <a:schemeClr val="tx1">
                    <a:lumMod val="50000"/>
                    <a:lumOff val="50000"/>
                  </a:schemeClr>
                </a:solidFill>
                <a:latin typeface="+mj-lt"/>
              </a:defRPr>
            </a:lvl1pPr>
            <a:lvl2pPr>
              <a:defRPr sz="2133">
                <a:solidFill>
                  <a:schemeClr val="tx1">
                    <a:lumMod val="50000"/>
                    <a:lumOff val="50000"/>
                  </a:schemeClr>
                </a:solidFill>
                <a:latin typeface="+mj-lt"/>
              </a:defRPr>
            </a:lvl2pPr>
            <a:lvl3pPr>
              <a:defRPr sz="1867">
                <a:solidFill>
                  <a:schemeClr val="tx1">
                    <a:lumMod val="50000"/>
                    <a:lumOff val="50000"/>
                  </a:schemeClr>
                </a:solidFill>
                <a:latin typeface="+mj-lt"/>
              </a:defRPr>
            </a:lvl3pPr>
            <a:lvl4pPr>
              <a:defRPr sz="1600">
                <a:solidFill>
                  <a:schemeClr val="tx1">
                    <a:lumMod val="50000"/>
                    <a:lumOff val="50000"/>
                  </a:schemeClr>
                </a:solidFill>
                <a:latin typeface="+mj-lt"/>
              </a:defRPr>
            </a:lvl4pPr>
            <a:lvl5pPr>
              <a:defRPr sz="1600">
                <a:solidFill>
                  <a:schemeClr val="tx1">
                    <a:lumMod val="50000"/>
                    <a:lumOff val="50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6807200" y="1600201"/>
            <a:ext cx="5384800" cy="3759200"/>
          </a:xfrm>
        </p:spPr>
        <p:txBody>
          <a:bodyPr/>
          <a:lstStyle>
            <a:lvl1pPr>
              <a:defRPr sz="2667">
                <a:solidFill>
                  <a:schemeClr val="tx1">
                    <a:lumMod val="50000"/>
                    <a:lumOff val="50000"/>
                  </a:schemeClr>
                </a:solidFill>
              </a:defRPr>
            </a:lvl1pPr>
            <a:lvl2pPr>
              <a:defRPr sz="2400">
                <a:solidFill>
                  <a:schemeClr val="tx1">
                    <a:lumMod val="50000"/>
                    <a:lumOff val="50000"/>
                  </a:schemeClr>
                </a:solidFill>
              </a:defRPr>
            </a:lvl2pPr>
            <a:lvl3pPr>
              <a:defRPr sz="2133">
                <a:solidFill>
                  <a:schemeClr val="tx1">
                    <a:lumMod val="50000"/>
                    <a:lumOff val="50000"/>
                  </a:schemeClr>
                </a:solidFill>
              </a:defRPr>
            </a:lvl3pPr>
            <a:lvl4pPr>
              <a:defRPr sz="1867">
                <a:solidFill>
                  <a:schemeClr val="tx1">
                    <a:lumMod val="50000"/>
                    <a:lumOff val="50000"/>
                  </a:schemeClr>
                </a:solidFill>
              </a:defRPr>
            </a:lvl4pPr>
            <a:lvl5pPr>
              <a:defRPr sz="1867">
                <a:solidFill>
                  <a:schemeClr val="tx1">
                    <a:lumMod val="50000"/>
                    <a:lumOff val="50000"/>
                  </a:schemeClr>
                </a:solidFill>
              </a:defRPr>
            </a:lvl5pPr>
          </a:lstStyle>
          <a:p>
            <a:pPr lvl="0"/>
            <a:endParaRPr lang="en-US" dirty="0"/>
          </a:p>
        </p:txBody>
      </p:sp>
    </p:spTree>
    <p:extLst>
      <p:ext uri="{BB962C8B-B14F-4D97-AF65-F5344CB8AC3E}">
        <p14:creationId xmlns:p14="http://schemas.microsoft.com/office/powerpoint/2010/main" val="2043031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5/29/2026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93143574"/>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 id="2147483785"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43955" y="1635618"/>
            <a:ext cx="7469746" cy="1763926"/>
          </a:xfrm>
        </p:spPr>
        <p:txBody>
          <a:bodyPr/>
          <a:lstStyle/>
          <a:p>
            <a:r>
              <a:rPr lang="en-US" sz="4400" b="1" dirty="0">
                <a:latin typeface="Century Gothic" pitchFamily="34" charset="0"/>
              </a:rPr>
              <a:t>INTERNAL AUDIT TRAINING </a:t>
            </a:r>
            <a:r>
              <a:rPr lang="en-IN" sz="4400" b="1" dirty="0">
                <a:latin typeface="Century Gothic" pitchFamily="34" charset="0"/>
              </a:rPr>
              <a:t>ISO 14001:2015</a:t>
            </a:r>
            <a:endParaRPr lang="en-IN" sz="4400" b="1" dirty="0"/>
          </a:p>
        </p:txBody>
      </p:sp>
      <p:sp>
        <p:nvSpPr>
          <p:cNvPr id="3" name="Subtitle 2"/>
          <p:cNvSpPr>
            <a:spLocks noGrp="1"/>
          </p:cNvSpPr>
          <p:nvPr>
            <p:ph type="subTitle" idx="1"/>
          </p:nvPr>
        </p:nvSpPr>
        <p:spPr/>
        <p:txBody>
          <a:bodyPr>
            <a:normAutofit/>
          </a:bodyPr>
          <a:lstStyle/>
          <a:p>
            <a:pPr marL="571500" indent="-571500" algn="r">
              <a:buFontTx/>
              <a:buChar char="-"/>
            </a:pPr>
            <a:r>
              <a:rPr lang="en-IN" sz="1800" b="1" dirty="0"/>
              <a:t>)</a:t>
            </a:r>
          </a:p>
        </p:txBody>
      </p:sp>
      <p:sp>
        <p:nvSpPr>
          <p:cNvPr id="6" name="Rectangle 5">
            <a:extLst>
              <a:ext uri="{FF2B5EF4-FFF2-40B4-BE49-F238E27FC236}">
                <a16:creationId xmlns:a16="http://schemas.microsoft.com/office/drawing/2014/main" id="{C8DAF93D-D890-4CD9-DEEC-19E4AD472471}"/>
              </a:ext>
            </a:extLst>
          </p:cNvPr>
          <p:cNvSpPr/>
          <p:nvPr/>
        </p:nvSpPr>
        <p:spPr>
          <a:xfrm>
            <a:off x="4836188" y="3779098"/>
            <a:ext cx="4351449" cy="923330"/>
          </a:xfrm>
          <a:prstGeom prst="rect">
            <a:avLst/>
          </a:prstGeom>
          <a:noFill/>
        </p:spPr>
        <p:txBody>
          <a:bodyPr wrap="none" lIns="91440" tIns="45720" rIns="91440" bIns="45720">
            <a:spAutoFit/>
          </a:bodyPr>
          <a:lstStyle/>
          <a:p>
            <a:pPr algn="ctr"/>
            <a:r>
              <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Support MSCi</a:t>
            </a:r>
          </a:p>
        </p:txBody>
      </p:sp>
    </p:spTree>
    <p:extLst>
      <p:ext uri="{BB962C8B-B14F-4D97-AF65-F5344CB8AC3E}">
        <p14:creationId xmlns:p14="http://schemas.microsoft.com/office/powerpoint/2010/main" val="4190861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F993C-7834-4754-9449-B48A0094CBE7}"/>
              </a:ext>
            </a:extLst>
          </p:cNvPr>
          <p:cNvSpPr>
            <a:spLocks noGrp="1"/>
          </p:cNvSpPr>
          <p:nvPr>
            <p:ph type="title"/>
          </p:nvPr>
        </p:nvSpPr>
        <p:spPr/>
        <p:txBody>
          <a:bodyPr anchor="ctr">
            <a:normAutofit/>
          </a:bodyPr>
          <a:lstStyle/>
          <a:p>
            <a:r>
              <a:rPr lang="en-US" sz="2667" b="1" dirty="0">
                <a:solidFill>
                  <a:srgbClr val="4C7AAB"/>
                </a:solidFill>
              </a:rPr>
              <a:t>INTRODUCTION</a:t>
            </a:r>
          </a:p>
        </p:txBody>
      </p:sp>
      <p:sp>
        <p:nvSpPr>
          <p:cNvPr id="3" name="Content Placeholder 2">
            <a:extLst>
              <a:ext uri="{FF2B5EF4-FFF2-40B4-BE49-F238E27FC236}">
                <a16:creationId xmlns:a16="http://schemas.microsoft.com/office/drawing/2014/main" id="{D6081F85-0B6B-42B6-BDDD-66E8CE6F9453}"/>
              </a:ext>
            </a:extLst>
          </p:cNvPr>
          <p:cNvSpPr>
            <a:spLocks noGrp="1"/>
          </p:cNvSpPr>
          <p:nvPr>
            <p:ph idx="1"/>
          </p:nvPr>
        </p:nvSpPr>
        <p:spPr/>
        <p:txBody>
          <a:bodyPr>
            <a:normAutofit/>
          </a:bodyPr>
          <a:lstStyle/>
          <a:p>
            <a:r>
              <a:rPr lang="en-US" b="1" dirty="0">
                <a:solidFill>
                  <a:srgbClr val="4C7AAB"/>
                </a:solidFill>
              </a:rPr>
              <a:t>DELEGATE INTRODUCTION</a:t>
            </a:r>
            <a:endParaRPr lang="en-IN" dirty="0">
              <a:solidFill>
                <a:srgbClr val="4C7AAB"/>
              </a:solidFill>
            </a:endParaRPr>
          </a:p>
          <a:p>
            <a:pPr lvl="0">
              <a:buFont typeface="Wingdings" panose="05000000000000000000" pitchFamily="2" charset="2"/>
              <a:buChar char="Ø"/>
            </a:pPr>
            <a:r>
              <a:rPr lang="en-IN" dirty="0">
                <a:solidFill>
                  <a:srgbClr val="4C7AAB"/>
                </a:solidFill>
              </a:rPr>
              <a:t>Name &amp; Qualification</a:t>
            </a:r>
          </a:p>
          <a:p>
            <a:pPr>
              <a:buFont typeface="Wingdings" panose="05000000000000000000" pitchFamily="2" charset="2"/>
              <a:buChar char="Ø"/>
            </a:pPr>
            <a:r>
              <a:rPr lang="en-IN" dirty="0">
                <a:solidFill>
                  <a:srgbClr val="4C7AAB"/>
                </a:solidFill>
              </a:rPr>
              <a:t>Total work experience </a:t>
            </a:r>
          </a:p>
          <a:p>
            <a:pPr lvl="0">
              <a:buFont typeface="Wingdings" panose="05000000000000000000" pitchFamily="2" charset="2"/>
              <a:buChar char="Ø"/>
            </a:pPr>
            <a:r>
              <a:rPr lang="en-IN" dirty="0">
                <a:solidFill>
                  <a:srgbClr val="4C7AAB"/>
                </a:solidFill>
              </a:rPr>
              <a:t>Area of responsibility</a:t>
            </a:r>
          </a:p>
          <a:p>
            <a:pPr lvl="0">
              <a:buFont typeface="Wingdings" panose="05000000000000000000" pitchFamily="2" charset="2"/>
              <a:buChar char="Ø"/>
            </a:pPr>
            <a:r>
              <a:rPr lang="en-IN" dirty="0">
                <a:solidFill>
                  <a:srgbClr val="4C7AAB"/>
                </a:solidFill>
              </a:rPr>
              <a:t>Company &amp; nature of business</a:t>
            </a:r>
          </a:p>
          <a:p>
            <a:pPr>
              <a:buFont typeface="Wingdings" panose="05000000000000000000" pitchFamily="2" charset="2"/>
              <a:buChar char="Ø"/>
            </a:pPr>
            <a:r>
              <a:rPr lang="en-IN" dirty="0">
                <a:solidFill>
                  <a:srgbClr val="4C7AAB"/>
                </a:solidFill>
              </a:rPr>
              <a:t>Knowledge of EMS standard on 1 to 4 scale  </a:t>
            </a:r>
          </a:p>
          <a:p>
            <a:pPr lvl="0">
              <a:buFont typeface="Wingdings" panose="05000000000000000000" pitchFamily="2" charset="2"/>
              <a:buChar char="Ø"/>
            </a:pPr>
            <a:r>
              <a:rPr lang="en-IN" dirty="0">
                <a:solidFill>
                  <a:srgbClr val="4C7AAB"/>
                </a:solidFill>
              </a:rPr>
              <a:t>Audit Experience (if any)</a:t>
            </a:r>
          </a:p>
          <a:p>
            <a:pPr lvl="0">
              <a:buFont typeface="Wingdings" panose="05000000000000000000" pitchFamily="2" charset="2"/>
              <a:buChar char="Ø"/>
            </a:pPr>
            <a:r>
              <a:rPr lang="en-IN" dirty="0">
                <a:solidFill>
                  <a:srgbClr val="4C7AAB"/>
                </a:solidFill>
              </a:rPr>
              <a:t>Expectation from this course </a:t>
            </a:r>
          </a:p>
          <a:p>
            <a:endParaRPr lang="en-US" dirty="0"/>
          </a:p>
        </p:txBody>
      </p:sp>
      <p:pic>
        <p:nvPicPr>
          <p:cNvPr id="4" name="Picture Placeholder 10" descr="A yellow sign with black text&#10;&#10;Description automatically generated">
            <a:extLst>
              <a:ext uri="{FF2B5EF4-FFF2-40B4-BE49-F238E27FC236}">
                <a16:creationId xmlns:a16="http://schemas.microsoft.com/office/drawing/2014/main" id="{2B805631-AA17-471E-9255-07861579924D}"/>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4464" r="4464"/>
          <a:stretch/>
        </p:blipFill>
        <p:spPr>
          <a:xfrm>
            <a:off x="742400" y="1701800"/>
            <a:ext cx="4439199" cy="3655811"/>
          </a:xfrm>
          <a:noFill/>
        </p:spPr>
      </p:pic>
    </p:spTree>
    <p:extLst>
      <p:ext uri="{BB962C8B-B14F-4D97-AF65-F5344CB8AC3E}">
        <p14:creationId xmlns:p14="http://schemas.microsoft.com/office/powerpoint/2010/main" val="190004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F993C-7834-4754-9449-B48A0094CBE7}"/>
              </a:ext>
            </a:extLst>
          </p:cNvPr>
          <p:cNvSpPr>
            <a:spLocks noGrp="1"/>
          </p:cNvSpPr>
          <p:nvPr>
            <p:ph type="title"/>
          </p:nvPr>
        </p:nvSpPr>
        <p:spPr/>
        <p:txBody>
          <a:bodyPr anchor="ctr">
            <a:normAutofit/>
          </a:bodyPr>
          <a:lstStyle/>
          <a:p>
            <a:r>
              <a:rPr lang="en-US" sz="2667" b="1" dirty="0">
                <a:solidFill>
                  <a:srgbClr val="4C7AAB"/>
                </a:solidFill>
              </a:rPr>
              <a:t>INTRODUCTION</a:t>
            </a:r>
          </a:p>
        </p:txBody>
      </p:sp>
      <p:sp>
        <p:nvSpPr>
          <p:cNvPr id="3" name="Content Placeholder 2">
            <a:extLst>
              <a:ext uri="{FF2B5EF4-FFF2-40B4-BE49-F238E27FC236}">
                <a16:creationId xmlns:a16="http://schemas.microsoft.com/office/drawing/2014/main" id="{D6081F85-0B6B-42B6-BDDD-66E8CE6F9453}"/>
              </a:ext>
            </a:extLst>
          </p:cNvPr>
          <p:cNvSpPr>
            <a:spLocks noGrp="1"/>
          </p:cNvSpPr>
          <p:nvPr>
            <p:ph idx="1"/>
          </p:nvPr>
        </p:nvSpPr>
        <p:spPr>
          <a:xfrm>
            <a:off x="812800" y="1776212"/>
            <a:ext cx="5994400" cy="4470400"/>
          </a:xfrm>
        </p:spPr>
        <p:txBody>
          <a:bodyPr>
            <a:normAutofit lnSpcReduction="10000"/>
          </a:bodyPr>
          <a:lstStyle/>
          <a:p>
            <a:r>
              <a:rPr lang="en-US" b="1" dirty="0">
                <a:solidFill>
                  <a:srgbClr val="4C7AAB"/>
                </a:solidFill>
              </a:rPr>
              <a:t>LEARNING OBJECTIVE</a:t>
            </a:r>
          </a:p>
          <a:p>
            <a:r>
              <a:rPr lang="en-IN" b="1" dirty="0">
                <a:solidFill>
                  <a:srgbClr val="4C7AAB"/>
                </a:solidFill>
              </a:rPr>
              <a:t>To enable delegates to understand </a:t>
            </a:r>
          </a:p>
          <a:p>
            <a:pPr>
              <a:buFont typeface="Wingdings" panose="05000000000000000000" pitchFamily="2" charset="2"/>
              <a:buChar char="Ø"/>
            </a:pPr>
            <a:r>
              <a:rPr lang="en-IN" dirty="0">
                <a:solidFill>
                  <a:srgbClr val="4C7AAB"/>
                </a:solidFill>
              </a:rPr>
              <a:t>Fundamental of EMS</a:t>
            </a:r>
          </a:p>
          <a:p>
            <a:pPr>
              <a:buFont typeface="Wingdings" panose="05000000000000000000" pitchFamily="2" charset="2"/>
              <a:buChar char="Ø"/>
            </a:pPr>
            <a:r>
              <a:rPr lang="en-IN" dirty="0">
                <a:solidFill>
                  <a:srgbClr val="4C7AAB"/>
                </a:solidFill>
              </a:rPr>
              <a:t>Purpose of EMS in Business effectiveness </a:t>
            </a:r>
          </a:p>
          <a:p>
            <a:pPr lvl="0">
              <a:buFont typeface="Wingdings" panose="05000000000000000000" pitchFamily="2" charset="2"/>
              <a:buChar char="Ø"/>
            </a:pPr>
            <a:r>
              <a:rPr lang="en-IN" dirty="0">
                <a:solidFill>
                  <a:srgbClr val="4C7AAB"/>
                </a:solidFill>
              </a:rPr>
              <a:t>The requirements for the relevant Current standard</a:t>
            </a:r>
          </a:p>
          <a:p>
            <a:pPr lvl="0">
              <a:buFont typeface="Wingdings" panose="05000000000000000000" pitchFamily="2" charset="2"/>
              <a:buChar char="Ø"/>
            </a:pPr>
            <a:r>
              <a:rPr lang="en-IN" dirty="0">
                <a:solidFill>
                  <a:srgbClr val="4C7AAB"/>
                </a:solidFill>
              </a:rPr>
              <a:t>Processes and techniques for assessments and management of EMS</a:t>
            </a:r>
          </a:p>
          <a:p>
            <a:pPr lvl="0">
              <a:buFont typeface="Wingdings" panose="05000000000000000000" pitchFamily="2" charset="2"/>
              <a:buChar char="Ø"/>
            </a:pPr>
            <a:r>
              <a:rPr lang="en-IN" dirty="0">
                <a:solidFill>
                  <a:srgbClr val="4C7AAB"/>
                </a:solidFill>
              </a:rPr>
              <a:t>The benefits of its implementing</a:t>
            </a:r>
          </a:p>
          <a:p>
            <a:pPr lvl="0">
              <a:buFont typeface="Wingdings" panose="05000000000000000000" pitchFamily="2" charset="2"/>
              <a:buChar char="Ø"/>
            </a:pPr>
            <a:r>
              <a:rPr lang="en-IN" dirty="0">
                <a:solidFill>
                  <a:srgbClr val="4C7AAB"/>
                </a:solidFill>
              </a:rPr>
              <a:t>Planning &amp; Conduction internal audit</a:t>
            </a:r>
          </a:p>
        </p:txBody>
      </p:sp>
      <p:pic>
        <p:nvPicPr>
          <p:cNvPr id="4" name="Picture 3" descr="A close up of a device&#10;&#10;Description automatically generated">
            <a:extLst>
              <a:ext uri="{FF2B5EF4-FFF2-40B4-BE49-F238E27FC236}">
                <a16:creationId xmlns:a16="http://schemas.microsoft.com/office/drawing/2014/main" id="{500EA400-EB64-4BC5-AACB-2F731C433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400" y="1308100"/>
            <a:ext cx="4320557" cy="3727539"/>
          </a:xfrm>
          <a:prstGeom prst="rect">
            <a:avLst/>
          </a:prstGeom>
          <a:noFill/>
        </p:spPr>
      </p:pic>
    </p:spTree>
    <p:extLst>
      <p:ext uri="{BB962C8B-B14F-4D97-AF65-F5344CB8AC3E}">
        <p14:creationId xmlns:p14="http://schemas.microsoft.com/office/powerpoint/2010/main" val="1742797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D2DC0-1153-438B-A587-5D7FF4E4D3AC}"/>
              </a:ext>
            </a:extLst>
          </p:cNvPr>
          <p:cNvSpPr>
            <a:spLocks noGrp="1"/>
          </p:cNvSpPr>
          <p:nvPr>
            <p:ph type="title"/>
          </p:nvPr>
        </p:nvSpPr>
        <p:spPr>
          <a:xfrm>
            <a:off x="606426" y="579439"/>
            <a:ext cx="9753600" cy="512761"/>
          </a:xfrm>
        </p:spPr>
        <p:txBody>
          <a:bodyPr>
            <a:noAutofit/>
          </a:bodyPr>
          <a:lstStyle/>
          <a:p>
            <a:pPr algn="ctr"/>
            <a:r>
              <a:rPr lang="en-US" sz="2667" b="1" dirty="0">
                <a:solidFill>
                  <a:srgbClr val="005495"/>
                </a:solidFill>
                <a:latin typeface="+mn-lt"/>
              </a:rPr>
              <a:t>KEY AREA OF ENVIRONMENT AFFECTED</a:t>
            </a:r>
          </a:p>
        </p:txBody>
      </p:sp>
      <p:sp>
        <p:nvSpPr>
          <p:cNvPr id="3" name="Content Placeholder 2">
            <a:extLst>
              <a:ext uri="{FF2B5EF4-FFF2-40B4-BE49-F238E27FC236}">
                <a16:creationId xmlns:a16="http://schemas.microsoft.com/office/drawing/2014/main" id="{1D5E5AF3-9721-43F4-9098-2E9FEC7DD418}"/>
              </a:ext>
            </a:extLst>
          </p:cNvPr>
          <p:cNvSpPr>
            <a:spLocks noGrp="1"/>
          </p:cNvSpPr>
          <p:nvPr>
            <p:ph idx="1"/>
          </p:nvPr>
        </p:nvSpPr>
        <p:spPr>
          <a:xfrm>
            <a:off x="924104" y="1092200"/>
            <a:ext cx="5184775" cy="5491161"/>
          </a:xfrm>
        </p:spPr>
        <p:txBody>
          <a:bodyPr>
            <a:normAutofit fontScale="92500" lnSpcReduction="20000"/>
          </a:bodyPr>
          <a:lstStyle/>
          <a:p>
            <a:pPr>
              <a:buFont typeface="Wingdings" panose="05000000000000000000" pitchFamily="2" charset="2"/>
              <a:buChar char="q"/>
            </a:pPr>
            <a:r>
              <a:rPr lang="en-US" dirty="0">
                <a:solidFill>
                  <a:srgbClr val="005495"/>
                </a:solidFill>
              </a:rPr>
              <a:t>Air</a:t>
            </a:r>
          </a:p>
          <a:p>
            <a:pPr>
              <a:buFont typeface="Wingdings" panose="05000000000000000000" pitchFamily="2" charset="2"/>
              <a:buChar char="q"/>
            </a:pPr>
            <a:r>
              <a:rPr lang="en-US" dirty="0">
                <a:solidFill>
                  <a:srgbClr val="005495"/>
                </a:solidFill>
              </a:rPr>
              <a:t>Water</a:t>
            </a:r>
          </a:p>
          <a:p>
            <a:pPr>
              <a:buFont typeface="Wingdings" panose="05000000000000000000" pitchFamily="2" charset="2"/>
              <a:buChar char="q"/>
            </a:pPr>
            <a:r>
              <a:rPr lang="en-US" dirty="0">
                <a:solidFill>
                  <a:srgbClr val="005495"/>
                </a:solidFill>
              </a:rPr>
              <a:t>Land</a:t>
            </a:r>
          </a:p>
          <a:p>
            <a:pPr>
              <a:buFont typeface="Wingdings" panose="05000000000000000000" pitchFamily="2" charset="2"/>
              <a:buChar char="q"/>
            </a:pPr>
            <a:r>
              <a:rPr lang="en-US" dirty="0">
                <a:solidFill>
                  <a:srgbClr val="005495"/>
                </a:solidFill>
              </a:rPr>
              <a:t>Noise</a:t>
            </a:r>
          </a:p>
          <a:p>
            <a:pPr>
              <a:buFont typeface="Wingdings" panose="05000000000000000000" pitchFamily="2" charset="2"/>
              <a:buChar char="q"/>
            </a:pPr>
            <a:r>
              <a:rPr lang="en-US" dirty="0">
                <a:solidFill>
                  <a:srgbClr val="005495"/>
                </a:solidFill>
              </a:rPr>
              <a:t>Waste Management</a:t>
            </a:r>
          </a:p>
          <a:p>
            <a:pPr>
              <a:buFont typeface="Wingdings" panose="05000000000000000000" pitchFamily="2" charset="2"/>
              <a:buChar char="q"/>
            </a:pPr>
            <a:r>
              <a:rPr lang="en-US" dirty="0">
                <a:solidFill>
                  <a:srgbClr val="005495"/>
                </a:solidFill>
              </a:rPr>
              <a:t>Biodiversity </a:t>
            </a:r>
          </a:p>
          <a:p>
            <a:pPr>
              <a:buFont typeface="Wingdings" panose="05000000000000000000" pitchFamily="2" charset="2"/>
              <a:buChar char="q"/>
            </a:pPr>
            <a:r>
              <a:rPr lang="en-US" dirty="0">
                <a:solidFill>
                  <a:srgbClr val="005495"/>
                </a:solidFill>
              </a:rPr>
              <a:t>Ecosystem services</a:t>
            </a:r>
          </a:p>
          <a:p>
            <a:pPr>
              <a:buFont typeface="Wingdings" panose="05000000000000000000" pitchFamily="2" charset="2"/>
              <a:buChar char="q"/>
            </a:pPr>
            <a:r>
              <a:rPr lang="en-US" dirty="0">
                <a:solidFill>
                  <a:srgbClr val="005495"/>
                </a:solidFill>
              </a:rPr>
              <a:t>Climate changes</a:t>
            </a:r>
          </a:p>
          <a:p>
            <a:r>
              <a:rPr lang="en-US" b="1" dirty="0">
                <a:solidFill>
                  <a:srgbClr val="005495"/>
                </a:solidFill>
              </a:rPr>
              <a:t>Protection of Environment will lead to:</a:t>
            </a:r>
          </a:p>
          <a:p>
            <a:pPr>
              <a:buFont typeface="Wingdings" panose="05000000000000000000" pitchFamily="2" charset="2"/>
              <a:buChar char="§"/>
            </a:pPr>
            <a:r>
              <a:rPr lang="en-US" dirty="0">
                <a:solidFill>
                  <a:srgbClr val="005495"/>
                </a:solidFill>
              </a:rPr>
              <a:t>Minimum harmful effect on environments Cause by its activities</a:t>
            </a:r>
          </a:p>
          <a:p>
            <a:pPr>
              <a:buFont typeface="Wingdings" panose="05000000000000000000" pitchFamily="2" charset="2"/>
              <a:buChar char="§"/>
            </a:pPr>
            <a:r>
              <a:rPr lang="en-US" dirty="0">
                <a:solidFill>
                  <a:srgbClr val="005495"/>
                </a:solidFill>
              </a:rPr>
              <a:t>Achieve continual improvement of its environmental performance</a:t>
            </a:r>
          </a:p>
          <a:p>
            <a:endParaRPr lang="en-US" b="1" dirty="0">
              <a:solidFill>
                <a:schemeClr val="accent1"/>
              </a:solidFill>
            </a:endParaRPr>
          </a:p>
          <a:p>
            <a:endParaRPr lang="en-US" dirty="0"/>
          </a:p>
        </p:txBody>
      </p:sp>
      <p:pic>
        <p:nvPicPr>
          <p:cNvPr id="7" name="Picture 6" descr="A picture containing white, different, covered, sitting&#10;&#10;Description automatically generated">
            <a:extLst>
              <a:ext uri="{FF2B5EF4-FFF2-40B4-BE49-F238E27FC236}">
                <a16:creationId xmlns:a16="http://schemas.microsoft.com/office/drawing/2014/main" id="{8C3D250F-3034-492C-A858-075D9AB0C6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08879" y="1542961"/>
            <a:ext cx="5254752" cy="3490976"/>
          </a:xfrm>
          <a:prstGeom prst="rect">
            <a:avLst/>
          </a:prstGeom>
        </p:spPr>
      </p:pic>
    </p:spTree>
    <p:extLst>
      <p:ext uri="{BB962C8B-B14F-4D97-AF65-F5344CB8AC3E}">
        <p14:creationId xmlns:p14="http://schemas.microsoft.com/office/powerpoint/2010/main" val="1982138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D2DC0-1153-438B-A587-5D7FF4E4D3AC}"/>
              </a:ext>
            </a:extLst>
          </p:cNvPr>
          <p:cNvSpPr>
            <a:spLocks noGrp="1"/>
          </p:cNvSpPr>
          <p:nvPr>
            <p:ph type="title"/>
          </p:nvPr>
        </p:nvSpPr>
        <p:spPr>
          <a:xfrm>
            <a:off x="609600" y="274640"/>
            <a:ext cx="9753600" cy="512761"/>
          </a:xfrm>
        </p:spPr>
        <p:txBody>
          <a:bodyPr>
            <a:noAutofit/>
          </a:bodyPr>
          <a:lstStyle/>
          <a:p>
            <a:pPr algn="ctr"/>
            <a:r>
              <a:rPr lang="en-US" sz="2667" b="1" dirty="0">
                <a:solidFill>
                  <a:srgbClr val="005495"/>
                </a:solidFill>
                <a:latin typeface="+mn-lt"/>
              </a:rPr>
              <a:t>KEY CHANGES IN ISO 14001:2015</a:t>
            </a:r>
          </a:p>
        </p:txBody>
      </p:sp>
      <p:sp>
        <p:nvSpPr>
          <p:cNvPr id="3" name="Content Placeholder 2">
            <a:extLst>
              <a:ext uri="{FF2B5EF4-FFF2-40B4-BE49-F238E27FC236}">
                <a16:creationId xmlns:a16="http://schemas.microsoft.com/office/drawing/2014/main" id="{1D5E5AF3-9721-43F4-9098-2E9FEC7DD418}"/>
              </a:ext>
            </a:extLst>
          </p:cNvPr>
          <p:cNvSpPr>
            <a:spLocks noGrp="1"/>
          </p:cNvSpPr>
          <p:nvPr>
            <p:ph idx="1"/>
          </p:nvPr>
        </p:nvSpPr>
        <p:spPr>
          <a:xfrm>
            <a:off x="864002" y="1079322"/>
            <a:ext cx="10464800" cy="5491161"/>
          </a:xfrm>
        </p:spPr>
        <p:txBody>
          <a:bodyPr>
            <a:normAutofit lnSpcReduction="10000"/>
          </a:bodyPr>
          <a:lstStyle/>
          <a:p>
            <a:pPr fontAlgn="base">
              <a:buAutoNum type="arabicPeriod"/>
            </a:pPr>
            <a:r>
              <a:rPr lang="en-IN" b="1" dirty="0">
                <a:solidFill>
                  <a:srgbClr val="005495"/>
                </a:solidFill>
              </a:rPr>
              <a:t>Strategic Environmental Management</a:t>
            </a:r>
          </a:p>
          <a:p>
            <a:pPr fontAlgn="base"/>
            <a:r>
              <a:rPr lang="en-US" dirty="0">
                <a:solidFill>
                  <a:srgbClr val="005495"/>
                </a:solidFill>
              </a:rPr>
              <a:t>There is an increased prominence of environmental management within the organization’s strategic planning processes. </a:t>
            </a:r>
          </a:p>
          <a:p>
            <a:pPr fontAlgn="base"/>
            <a:r>
              <a:rPr lang="en-US" dirty="0">
                <a:solidFill>
                  <a:srgbClr val="005495"/>
                </a:solidFill>
              </a:rPr>
              <a:t>A new requirement to understand the organization’s context has been incorporated to identify and leverage opportunities for the benefit of both the organization and the environment. </a:t>
            </a:r>
          </a:p>
          <a:p>
            <a:pPr fontAlgn="base"/>
            <a:r>
              <a:rPr lang="en-US" dirty="0">
                <a:solidFill>
                  <a:srgbClr val="005495"/>
                </a:solidFill>
              </a:rPr>
              <a:t>Particular focus is on issues or changing circumstances related to the needs and expectations of interested parties (including regulatory requirements) and local, regional or global environmental conditions that can affect, or be affected by, the organization.</a:t>
            </a:r>
          </a:p>
          <a:p>
            <a:pPr fontAlgn="base"/>
            <a:r>
              <a:rPr lang="en-US" dirty="0">
                <a:solidFill>
                  <a:srgbClr val="005495"/>
                </a:solidFill>
              </a:rPr>
              <a:t> Once identified as a priority, actions to mitigate adverse risk or exploit beneficial opportunities are integrated in the operational planning of the environmental management system.</a:t>
            </a:r>
          </a:p>
          <a:p>
            <a:pPr fontAlgn="base">
              <a:buAutoNum type="arabicPeriod"/>
            </a:pPr>
            <a:endParaRPr lang="en-US" sz="2133" b="1" dirty="0">
              <a:solidFill>
                <a:srgbClr val="005495"/>
              </a:solidFill>
            </a:endParaRPr>
          </a:p>
          <a:p>
            <a:pPr fontAlgn="base">
              <a:buAutoNum type="arabicPeriod"/>
            </a:pPr>
            <a:endParaRPr lang="en-US" sz="2133" b="1" dirty="0">
              <a:solidFill>
                <a:srgbClr val="005495"/>
              </a:solidFill>
            </a:endParaRPr>
          </a:p>
          <a:p>
            <a:endParaRPr lang="en-US" dirty="0">
              <a:solidFill>
                <a:schemeClr val="accent1"/>
              </a:solidFill>
            </a:endParaRPr>
          </a:p>
          <a:p>
            <a:endParaRPr lang="en-US" dirty="0">
              <a:solidFill>
                <a:schemeClr val="accent1"/>
              </a:solidFill>
            </a:endParaRPr>
          </a:p>
          <a:p>
            <a:endParaRPr lang="en-US" dirty="0"/>
          </a:p>
        </p:txBody>
      </p:sp>
    </p:spTree>
    <p:extLst>
      <p:ext uri="{BB962C8B-B14F-4D97-AF65-F5344CB8AC3E}">
        <p14:creationId xmlns:p14="http://schemas.microsoft.com/office/powerpoint/2010/main" val="4114497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D2DC0-1153-438B-A587-5D7FF4E4D3AC}"/>
              </a:ext>
            </a:extLst>
          </p:cNvPr>
          <p:cNvSpPr>
            <a:spLocks noGrp="1"/>
          </p:cNvSpPr>
          <p:nvPr>
            <p:ph type="title"/>
          </p:nvPr>
        </p:nvSpPr>
        <p:spPr>
          <a:xfrm>
            <a:off x="838200" y="365125"/>
            <a:ext cx="10515600" cy="1325564"/>
          </a:xfrm>
        </p:spPr>
        <p:txBody>
          <a:bodyPr vert="horz" lIns="121920" tIns="60960" rIns="121920" bIns="60960" rtlCol="0" anchor="ctr">
            <a:normAutofit/>
          </a:bodyPr>
          <a:lstStyle/>
          <a:p>
            <a:pPr algn="ctr" defTabSz="1219170"/>
            <a:r>
              <a:rPr lang="en-US" sz="2667" b="1" dirty="0">
                <a:solidFill>
                  <a:srgbClr val="005495"/>
                </a:solidFill>
              </a:rPr>
              <a:t>KEY CHANGES IN ISO 14001:2015</a:t>
            </a:r>
          </a:p>
        </p:txBody>
      </p:sp>
      <p:graphicFrame>
        <p:nvGraphicFramePr>
          <p:cNvPr id="7" name="Content Placeholder 2">
            <a:extLst>
              <a:ext uri="{FF2B5EF4-FFF2-40B4-BE49-F238E27FC236}">
                <a16:creationId xmlns:a16="http://schemas.microsoft.com/office/drawing/2014/main" id="{7B4DA023-1227-497D-AE53-B2567BE31E9F}"/>
              </a:ext>
            </a:extLst>
          </p:cNvPr>
          <p:cNvGraphicFramePr>
            <a:graphicFrameLocks noGrp="1"/>
          </p:cNvGraphicFramePr>
          <p:nvPr>
            <p:ph idx="1"/>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5431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D2DC0-1153-438B-A587-5D7FF4E4D3AC}"/>
              </a:ext>
            </a:extLst>
          </p:cNvPr>
          <p:cNvSpPr>
            <a:spLocks noGrp="1"/>
          </p:cNvSpPr>
          <p:nvPr>
            <p:ph type="title"/>
          </p:nvPr>
        </p:nvSpPr>
        <p:spPr>
          <a:xfrm>
            <a:off x="1913469" y="365125"/>
            <a:ext cx="7027332" cy="914400"/>
          </a:xfrm>
        </p:spPr>
        <p:txBody>
          <a:bodyPr vert="horz" lIns="121920" tIns="60960" rIns="121920" bIns="60960" rtlCol="0" anchor="ctr">
            <a:normAutofit/>
          </a:bodyPr>
          <a:lstStyle/>
          <a:p>
            <a:pPr defTabSz="1219170" fontAlgn="base">
              <a:lnSpc>
                <a:spcPct val="80000"/>
              </a:lnSpc>
              <a:spcBef>
                <a:spcPts val="1000"/>
              </a:spcBef>
            </a:pPr>
            <a:r>
              <a:rPr lang="en-US" sz="2667" b="1">
                <a:solidFill>
                  <a:srgbClr val="005495"/>
                </a:solidFill>
                <a:latin typeface="+mn-lt"/>
                <a:ea typeface="+mn-ea"/>
                <a:cs typeface="+mn-cs"/>
              </a:rPr>
              <a:t>KEY CHANGES IN ISO 14001:2015</a:t>
            </a:r>
            <a:endParaRPr lang="en-US" sz="2667" b="1" dirty="0">
              <a:solidFill>
                <a:srgbClr val="005495"/>
              </a:solidFill>
              <a:latin typeface="+mn-lt"/>
              <a:ea typeface="+mn-ea"/>
              <a:cs typeface="+mn-cs"/>
            </a:endParaRPr>
          </a:p>
        </p:txBody>
      </p:sp>
      <p:sp>
        <p:nvSpPr>
          <p:cNvPr id="3" name="Content Placeholder 2">
            <a:extLst>
              <a:ext uri="{FF2B5EF4-FFF2-40B4-BE49-F238E27FC236}">
                <a16:creationId xmlns:a16="http://schemas.microsoft.com/office/drawing/2014/main" id="{1D5E5AF3-9721-43F4-9098-2E9FEC7DD418}"/>
              </a:ext>
            </a:extLst>
          </p:cNvPr>
          <p:cNvSpPr>
            <a:spLocks noGrp="1"/>
          </p:cNvSpPr>
          <p:nvPr>
            <p:ph idx="1"/>
          </p:nvPr>
        </p:nvSpPr>
        <p:spPr>
          <a:xfrm>
            <a:off x="838200" y="1600200"/>
            <a:ext cx="10515600" cy="4576763"/>
          </a:xfrm>
        </p:spPr>
        <p:txBody>
          <a:bodyPr vert="horz" lIns="121920" tIns="60960" rIns="121920" bIns="60960" rtlCol="0">
            <a:normAutofit fontScale="92500" lnSpcReduction="10000"/>
          </a:bodyPr>
          <a:lstStyle/>
          <a:p>
            <a:pPr defTabSz="1219170" fontAlgn="base"/>
            <a:r>
              <a:rPr lang="en-US" sz="2533" b="1" dirty="0">
                <a:solidFill>
                  <a:srgbClr val="005495"/>
                </a:solidFill>
              </a:rPr>
              <a:t>4. Environmental performance</a:t>
            </a:r>
          </a:p>
          <a:p>
            <a:pPr indent="-304792" defTabSz="1219170" fontAlgn="base"/>
            <a:r>
              <a:rPr lang="en-US" sz="2533" dirty="0">
                <a:solidFill>
                  <a:srgbClr val="005495"/>
                </a:solidFill>
              </a:rPr>
              <a:t>There is a shift in emphasis with regard to continual improvement, from improving the management system to improving environmental performance. Consistent with the organization’s policy commitments the organization would, as applicable, reduce emissions, effluents and waste to levels set by the organization  </a:t>
            </a:r>
          </a:p>
          <a:p>
            <a:pPr defTabSz="1219170" fontAlgn="base"/>
            <a:r>
              <a:rPr lang="en-US" sz="2533" b="1" dirty="0">
                <a:solidFill>
                  <a:srgbClr val="005495"/>
                </a:solidFill>
              </a:rPr>
              <a:t>5. Lifecycle perspective</a:t>
            </a:r>
          </a:p>
          <a:p>
            <a:pPr indent="-304792" defTabSz="1219170" fontAlgn="base"/>
            <a:r>
              <a:rPr lang="en-US" sz="2533" dirty="0">
                <a:solidFill>
                  <a:srgbClr val="005495"/>
                </a:solidFill>
              </a:rPr>
              <a:t> In addition to the current requirement to manage environmental aspects associated with procured goods and service, organizations will need to extend its control and influence to the environmental impacts associated with product design and development to address each stage of the life cycle, i.e. acquisition of raw materials, design, production, transportation/delivery, use, end-of-life treatment and final disposal. This does not imply a requirement to do a life cycle assessment.</a:t>
            </a:r>
          </a:p>
          <a:p>
            <a:pPr indent="-304792" defTabSz="1219170"/>
            <a:endParaRPr lang="en-US" sz="2267" dirty="0"/>
          </a:p>
          <a:p>
            <a:pPr indent="-304792" defTabSz="1219170"/>
            <a:endParaRPr lang="en-US" sz="2267" dirty="0"/>
          </a:p>
          <a:p>
            <a:pPr indent="-304792" defTabSz="1219170"/>
            <a:endParaRPr lang="en-US" sz="2267" dirty="0"/>
          </a:p>
        </p:txBody>
      </p:sp>
    </p:spTree>
    <p:extLst>
      <p:ext uri="{BB962C8B-B14F-4D97-AF65-F5344CB8AC3E}">
        <p14:creationId xmlns:p14="http://schemas.microsoft.com/office/powerpoint/2010/main" val="1749464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1930400" y="279401"/>
            <a:ext cx="7086600" cy="1031876"/>
          </a:xfrm>
        </p:spPr>
        <p:txBody>
          <a:bodyPr vert="horz" lIns="121920" tIns="60960" rIns="121920" bIns="60960" rtlCol="0" anchor="ctr">
            <a:normAutofit/>
          </a:bodyPr>
          <a:lstStyle/>
          <a:p>
            <a:pPr defTabSz="1219170"/>
            <a:r>
              <a:rPr lang="en-US" sz="2667" b="1" dirty="0">
                <a:solidFill>
                  <a:srgbClr val="005495"/>
                </a:solidFill>
              </a:rPr>
              <a:t>GOAL OF Environment Management System</a:t>
            </a:r>
            <a:r>
              <a:rPr lang="en-US" sz="2667" b="1" dirty="0"/>
              <a:t>.</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838200" y="1825624"/>
            <a:ext cx="6714744" cy="4351339"/>
          </a:xfrm>
        </p:spPr>
        <p:txBody>
          <a:bodyPr vert="horz" lIns="121920" tIns="60960" rIns="121920" bIns="60960" rtlCol="0">
            <a:normAutofit/>
          </a:bodyPr>
          <a:lstStyle/>
          <a:p>
            <a:pPr indent="-304792" defTabSz="1219170"/>
            <a:r>
              <a:rPr lang="en-US" i="1" dirty="0">
                <a:solidFill>
                  <a:srgbClr val="005495"/>
                </a:solidFill>
              </a:rPr>
              <a:t>The ability to consistently provide products and services that meet customer and applicable statutory and regulatory requirements</a:t>
            </a:r>
          </a:p>
          <a:p>
            <a:pPr indent="-304792" defTabSz="1219170" fontAlgn="base"/>
            <a:r>
              <a:rPr lang="en-US" i="1" dirty="0">
                <a:solidFill>
                  <a:srgbClr val="005495"/>
                </a:solidFill>
              </a:rPr>
              <a:t>Facilitating opportunities to enhance customer satisfaction.</a:t>
            </a:r>
            <a:endParaRPr lang="en-US" altLang="en-US" i="1" dirty="0">
              <a:solidFill>
                <a:srgbClr val="005495"/>
              </a:solidFill>
            </a:endParaRPr>
          </a:p>
          <a:p>
            <a:pPr indent="-304792" defTabSz="1219170"/>
            <a:r>
              <a:rPr lang="en-US" i="1" dirty="0">
                <a:solidFill>
                  <a:srgbClr val="005495"/>
                </a:solidFill>
              </a:rPr>
              <a:t>Helping organization to improve its overall performance and provide a sound basis for sustainable development initiatives.</a:t>
            </a:r>
            <a:endParaRPr lang="en-US" altLang="en-US" i="1" dirty="0">
              <a:solidFill>
                <a:srgbClr val="005495"/>
              </a:solidFill>
            </a:endParaRPr>
          </a:p>
        </p:txBody>
      </p:sp>
      <p:pic>
        <p:nvPicPr>
          <p:cNvPr id="6" name="Picture 5" descr="A close up of a device&#10;&#10;Description automatically generated">
            <a:extLst>
              <a:ext uri="{FF2B5EF4-FFF2-40B4-BE49-F238E27FC236}">
                <a16:creationId xmlns:a16="http://schemas.microsoft.com/office/drawing/2014/main" id="{4826F227-870E-40E3-9555-604145942FF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65" r="14446" b="-3"/>
          <a:stretch/>
        </p:blipFill>
        <p:spPr>
          <a:xfrm>
            <a:off x="8037577" y="1904281"/>
            <a:ext cx="3374809" cy="4272681"/>
          </a:xfrm>
          <a:prstGeom prst="rect">
            <a:avLst/>
          </a:prstGeom>
          <a:noFill/>
        </p:spPr>
      </p:pic>
    </p:spTree>
    <p:extLst>
      <p:ext uri="{BB962C8B-B14F-4D97-AF65-F5344CB8AC3E}">
        <p14:creationId xmlns:p14="http://schemas.microsoft.com/office/powerpoint/2010/main" val="1200446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E87B2-A280-4C56-B347-BF4AAE6CB098}"/>
              </a:ext>
            </a:extLst>
          </p:cNvPr>
          <p:cNvSpPr>
            <a:spLocks noGrp="1"/>
          </p:cNvSpPr>
          <p:nvPr>
            <p:ph type="title"/>
          </p:nvPr>
        </p:nvSpPr>
        <p:spPr>
          <a:xfrm>
            <a:off x="1420969" y="426078"/>
            <a:ext cx="9042400" cy="715961"/>
          </a:xfrm>
        </p:spPr>
        <p:txBody>
          <a:bodyPr>
            <a:normAutofit/>
          </a:bodyPr>
          <a:lstStyle/>
          <a:p>
            <a:r>
              <a:rPr lang="en-US" sz="2667" b="1" dirty="0">
                <a:solidFill>
                  <a:srgbClr val="005495"/>
                </a:solidFill>
                <a:latin typeface="+mn-lt"/>
              </a:rPr>
              <a:t>EMS PROCESS  APPROACH-PDCA</a:t>
            </a:r>
          </a:p>
        </p:txBody>
      </p:sp>
      <p:pic>
        <p:nvPicPr>
          <p:cNvPr id="7" name="Content Placeholder 6" descr="A close up of a logo&#10;&#10;Description automatically generated">
            <a:extLst>
              <a:ext uri="{FF2B5EF4-FFF2-40B4-BE49-F238E27FC236}">
                <a16:creationId xmlns:a16="http://schemas.microsoft.com/office/drawing/2014/main" id="{E6A337A0-FB53-4611-9A2A-3A53CA80CC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5611" y="991673"/>
            <a:ext cx="10650828" cy="5228823"/>
          </a:xfrm>
        </p:spPr>
      </p:pic>
    </p:spTree>
    <p:extLst>
      <p:ext uri="{BB962C8B-B14F-4D97-AF65-F5344CB8AC3E}">
        <p14:creationId xmlns:p14="http://schemas.microsoft.com/office/powerpoint/2010/main" val="501144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E87B2-A280-4C56-B347-BF4AAE6CB098}"/>
              </a:ext>
            </a:extLst>
          </p:cNvPr>
          <p:cNvSpPr>
            <a:spLocks noGrp="1"/>
          </p:cNvSpPr>
          <p:nvPr>
            <p:ph type="title"/>
          </p:nvPr>
        </p:nvSpPr>
        <p:spPr>
          <a:xfrm>
            <a:off x="1498242" y="475455"/>
            <a:ext cx="9042400" cy="614361"/>
          </a:xfrm>
        </p:spPr>
        <p:txBody>
          <a:bodyPr>
            <a:normAutofit/>
          </a:bodyPr>
          <a:lstStyle/>
          <a:p>
            <a:r>
              <a:rPr lang="en-US" sz="2667" b="1" dirty="0">
                <a:solidFill>
                  <a:srgbClr val="005495"/>
                </a:solidFill>
                <a:latin typeface="+mn-lt"/>
              </a:rPr>
              <a:t>PROCESS  APPROACH-PDCA </a:t>
            </a:r>
          </a:p>
        </p:txBody>
      </p:sp>
      <p:sp>
        <p:nvSpPr>
          <p:cNvPr id="4" name="Content Placeholder 3">
            <a:extLst>
              <a:ext uri="{FF2B5EF4-FFF2-40B4-BE49-F238E27FC236}">
                <a16:creationId xmlns:a16="http://schemas.microsoft.com/office/drawing/2014/main" id="{154B0E98-A0B8-4EA9-96EF-7AAC336A8F90}"/>
              </a:ext>
            </a:extLst>
          </p:cNvPr>
          <p:cNvSpPr>
            <a:spLocks noGrp="1"/>
          </p:cNvSpPr>
          <p:nvPr>
            <p:ph idx="1"/>
          </p:nvPr>
        </p:nvSpPr>
        <p:spPr>
          <a:xfrm>
            <a:off x="609600" y="1146219"/>
            <a:ext cx="11379200" cy="4979945"/>
          </a:xfrm>
        </p:spPr>
        <p:txBody>
          <a:bodyPr>
            <a:normAutofit/>
          </a:bodyPr>
          <a:lstStyle/>
          <a:p>
            <a:pPr marL="0" indent="0">
              <a:buNone/>
            </a:pPr>
            <a:r>
              <a:rPr lang="en-US" sz="2667" b="1" dirty="0">
                <a:solidFill>
                  <a:srgbClr val="005495"/>
                </a:solidFill>
                <a:latin typeface="+mn-lt"/>
                <a:ea typeface="+mj-ea"/>
                <a:cs typeface="+mj-cs"/>
              </a:rPr>
              <a:t>PDCA is translated into the following</a:t>
            </a:r>
            <a:endParaRPr lang="en-IN" sz="2667" b="1" dirty="0">
              <a:solidFill>
                <a:srgbClr val="005495"/>
              </a:solidFill>
              <a:latin typeface="+mn-lt"/>
              <a:ea typeface="+mj-ea"/>
              <a:cs typeface="+mj-cs"/>
            </a:endParaRPr>
          </a:p>
        </p:txBody>
      </p:sp>
      <p:sp>
        <p:nvSpPr>
          <p:cNvPr id="5" name="Rectangle: Rounded Corners 4">
            <a:extLst>
              <a:ext uri="{FF2B5EF4-FFF2-40B4-BE49-F238E27FC236}">
                <a16:creationId xmlns:a16="http://schemas.microsoft.com/office/drawing/2014/main" id="{C626A927-EC7F-4D89-9EB9-CCE2267A318B}"/>
              </a:ext>
            </a:extLst>
          </p:cNvPr>
          <p:cNvSpPr/>
          <p:nvPr/>
        </p:nvSpPr>
        <p:spPr>
          <a:xfrm>
            <a:off x="746974" y="1651000"/>
            <a:ext cx="2974125" cy="3657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PLAN:</a:t>
            </a:r>
          </a:p>
          <a:p>
            <a:r>
              <a:rPr lang="en-US" sz="1600" dirty="0"/>
              <a:t>Understand the context of the organization, </a:t>
            </a:r>
            <a:r>
              <a:rPr lang="en-IN" sz="1600" dirty="0"/>
              <a:t>establish environmental objectives and </a:t>
            </a:r>
            <a:r>
              <a:rPr lang="en-US" sz="1600" dirty="0"/>
              <a:t>processes necessary to deliver results in accordance with the organization’s environmental policy, understand risk and</a:t>
            </a:r>
          </a:p>
          <a:p>
            <a:r>
              <a:rPr lang="en-US" sz="1600" dirty="0"/>
              <a:t>opportunities and determine the support required to achieve the outcomes required.</a:t>
            </a:r>
            <a:endParaRPr lang="en-IN" sz="1600" dirty="0"/>
          </a:p>
        </p:txBody>
      </p:sp>
      <p:sp>
        <p:nvSpPr>
          <p:cNvPr id="6" name="Rectangle: Rounded Corners 5">
            <a:extLst>
              <a:ext uri="{FF2B5EF4-FFF2-40B4-BE49-F238E27FC236}">
                <a16:creationId xmlns:a16="http://schemas.microsoft.com/office/drawing/2014/main" id="{0421B09A-DAC7-45BC-8536-B043539A070C}"/>
              </a:ext>
            </a:extLst>
          </p:cNvPr>
          <p:cNvSpPr/>
          <p:nvPr/>
        </p:nvSpPr>
        <p:spPr>
          <a:xfrm>
            <a:off x="3876675" y="1701800"/>
            <a:ext cx="2308224" cy="355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DO:</a:t>
            </a:r>
          </a:p>
          <a:p>
            <a:r>
              <a:rPr lang="en-IN" sz="1600" dirty="0"/>
              <a:t>Implement the</a:t>
            </a:r>
          </a:p>
          <a:p>
            <a:r>
              <a:rPr lang="en-IN" sz="1600" dirty="0"/>
              <a:t>processes as planned</a:t>
            </a:r>
          </a:p>
          <a:p>
            <a:r>
              <a:rPr lang="en-IN" sz="1600" dirty="0"/>
              <a:t>to include operational</a:t>
            </a:r>
          </a:p>
          <a:p>
            <a:r>
              <a:rPr lang="en-IN" sz="1600" dirty="0"/>
              <a:t>planning and control</a:t>
            </a:r>
          </a:p>
          <a:p>
            <a:r>
              <a:rPr lang="en-IN" sz="1600" dirty="0"/>
              <a:t>and emergency</a:t>
            </a:r>
          </a:p>
          <a:p>
            <a:r>
              <a:rPr lang="en-IN" sz="1600" dirty="0"/>
              <a:t>preparedness and</a:t>
            </a:r>
          </a:p>
          <a:p>
            <a:r>
              <a:rPr lang="en-IN" sz="1600" dirty="0"/>
              <a:t>response.</a:t>
            </a:r>
          </a:p>
        </p:txBody>
      </p:sp>
      <p:sp>
        <p:nvSpPr>
          <p:cNvPr id="7" name="Rectangle: Rounded Corners 6" descr="C">
            <a:extLst>
              <a:ext uri="{FF2B5EF4-FFF2-40B4-BE49-F238E27FC236}">
                <a16:creationId xmlns:a16="http://schemas.microsoft.com/office/drawing/2014/main" id="{26423D1B-53DE-4295-AEBC-0763931D4C42}"/>
              </a:ext>
            </a:extLst>
          </p:cNvPr>
          <p:cNvSpPr/>
          <p:nvPr/>
        </p:nvSpPr>
        <p:spPr>
          <a:xfrm>
            <a:off x="9464678" y="1651001"/>
            <a:ext cx="2092319" cy="35020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ACT</a:t>
            </a:r>
            <a:r>
              <a:rPr lang="en-US" sz="2400" dirty="0"/>
              <a:t>:</a:t>
            </a:r>
            <a:r>
              <a:rPr lang="en-IN" sz="1600" dirty="0"/>
              <a:t>Take actions</a:t>
            </a:r>
          </a:p>
          <a:p>
            <a:r>
              <a:rPr lang="en-IN" sz="1600" dirty="0"/>
              <a:t>to continually</a:t>
            </a:r>
          </a:p>
          <a:p>
            <a:r>
              <a:rPr lang="en-IN" sz="1600" dirty="0"/>
              <a:t>improve to include</a:t>
            </a:r>
          </a:p>
          <a:p>
            <a:r>
              <a:rPr lang="en-IN" sz="1600" dirty="0"/>
              <a:t>addressing non</a:t>
            </a:r>
          </a:p>
          <a:p>
            <a:r>
              <a:rPr lang="en-IN" sz="1600" dirty="0"/>
              <a:t>conformity.</a:t>
            </a:r>
          </a:p>
        </p:txBody>
      </p:sp>
      <p:sp>
        <p:nvSpPr>
          <p:cNvPr id="8" name="Rectangle: Rounded Corners 7">
            <a:extLst>
              <a:ext uri="{FF2B5EF4-FFF2-40B4-BE49-F238E27FC236}">
                <a16:creationId xmlns:a16="http://schemas.microsoft.com/office/drawing/2014/main" id="{28215EC6-52CF-4925-942C-4D557DA50B37}"/>
              </a:ext>
            </a:extLst>
          </p:cNvPr>
          <p:cNvSpPr/>
          <p:nvPr/>
        </p:nvSpPr>
        <p:spPr>
          <a:xfrm>
            <a:off x="6727830" y="1651000"/>
            <a:ext cx="2425697" cy="355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CHECK:</a:t>
            </a:r>
          </a:p>
          <a:p>
            <a:r>
              <a:rPr lang="en-IN" sz="1600" dirty="0"/>
              <a:t>Monitor, measure and</a:t>
            </a:r>
          </a:p>
          <a:p>
            <a:r>
              <a:rPr lang="en-IN" sz="1600" dirty="0"/>
              <a:t>Evaluate environmental</a:t>
            </a:r>
          </a:p>
          <a:p>
            <a:r>
              <a:rPr lang="en-IN" sz="1600" dirty="0"/>
              <a:t>performance to include</a:t>
            </a:r>
          </a:p>
          <a:p>
            <a:r>
              <a:rPr lang="en-IN" sz="1600" dirty="0"/>
              <a:t>internal audit and</a:t>
            </a:r>
          </a:p>
          <a:p>
            <a:r>
              <a:rPr lang="en-IN" sz="1600" dirty="0"/>
              <a:t>Management Review.</a:t>
            </a:r>
          </a:p>
        </p:txBody>
      </p:sp>
    </p:spTree>
    <p:extLst>
      <p:ext uri="{BB962C8B-B14F-4D97-AF65-F5344CB8AC3E}">
        <p14:creationId xmlns:p14="http://schemas.microsoft.com/office/powerpoint/2010/main" val="2926881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E87B2-A280-4C56-B347-BF4AAE6CB098}"/>
              </a:ext>
            </a:extLst>
          </p:cNvPr>
          <p:cNvSpPr>
            <a:spLocks noGrp="1"/>
          </p:cNvSpPr>
          <p:nvPr>
            <p:ph type="title"/>
          </p:nvPr>
        </p:nvSpPr>
        <p:spPr>
          <a:xfrm>
            <a:off x="1016000" y="506460"/>
            <a:ext cx="9042400" cy="614361"/>
          </a:xfrm>
        </p:spPr>
        <p:txBody>
          <a:bodyPr>
            <a:normAutofit/>
          </a:bodyPr>
          <a:lstStyle/>
          <a:p>
            <a:r>
              <a:rPr lang="en-US" sz="2667" b="1" dirty="0">
                <a:solidFill>
                  <a:srgbClr val="005495"/>
                </a:solidFill>
                <a:latin typeface="+mn-lt"/>
              </a:rPr>
              <a:t>PROCESS  APPROACH</a:t>
            </a:r>
          </a:p>
        </p:txBody>
      </p:sp>
      <p:sp>
        <p:nvSpPr>
          <p:cNvPr id="4" name="Content Placeholder 3">
            <a:extLst>
              <a:ext uri="{FF2B5EF4-FFF2-40B4-BE49-F238E27FC236}">
                <a16:creationId xmlns:a16="http://schemas.microsoft.com/office/drawing/2014/main" id="{154B0E98-A0B8-4EA9-96EF-7AAC336A8F90}"/>
              </a:ext>
            </a:extLst>
          </p:cNvPr>
          <p:cNvSpPr>
            <a:spLocks noGrp="1"/>
          </p:cNvSpPr>
          <p:nvPr>
            <p:ph idx="1"/>
          </p:nvPr>
        </p:nvSpPr>
        <p:spPr>
          <a:xfrm>
            <a:off x="812800" y="1600201"/>
            <a:ext cx="9448800" cy="4525963"/>
          </a:xfrm>
        </p:spPr>
        <p:txBody>
          <a:bodyPr>
            <a:normAutofit/>
          </a:bodyPr>
          <a:lstStyle/>
          <a:p>
            <a:pPr marL="0" indent="0">
              <a:buNone/>
            </a:pPr>
            <a:r>
              <a:rPr lang="en-US" b="1" dirty="0">
                <a:solidFill>
                  <a:srgbClr val="005495"/>
                </a:solidFill>
                <a:latin typeface="+mn-lt"/>
                <a:ea typeface="+mj-ea"/>
                <a:cs typeface="+mj-cs"/>
              </a:rPr>
              <a:t>EMS RELATED PROCESSES IN ADDITION TO BUSINESS PROCESSES</a:t>
            </a:r>
          </a:p>
          <a:p>
            <a:pPr>
              <a:buFont typeface="Wingdings" panose="05000000000000000000" pitchFamily="2" charset="2"/>
              <a:buChar char="Ø"/>
            </a:pPr>
            <a:r>
              <a:rPr lang="en-US" b="1" dirty="0">
                <a:solidFill>
                  <a:srgbClr val="005495"/>
                </a:solidFill>
                <a:latin typeface="+mn-lt"/>
                <a:ea typeface="+mj-ea"/>
                <a:cs typeface="+mj-cs"/>
              </a:rPr>
              <a:t>Risk Analysis (Aspect/Impact)</a:t>
            </a:r>
          </a:p>
          <a:p>
            <a:pPr>
              <a:buFont typeface="Wingdings" panose="05000000000000000000" pitchFamily="2" charset="2"/>
              <a:buChar char="Ø"/>
            </a:pPr>
            <a:r>
              <a:rPr lang="en-US" b="1" dirty="0">
                <a:solidFill>
                  <a:srgbClr val="005495"/>
                </a:solidFill>
                <a:latin typeface="+mn-lt"/>
                <a:ea typeface="+mj-ea"/>
                <a:cs typeface="+mj-cs"/>
              </a:rPr>
              <a:t>Review &amp; Monitoring of legal &amp; other requirements</a:t>
            </a:r>
          </a:p>
          <a:p>
            <a:pPr>
              <a:buFont typeface="Wingdings" panose="05000000000000000000" pitchFamily="2" charset="2"/>
              <a:buChar char="Ø"/>
            </a:pPr>
            <a:r>
              <a:rPr lang="en-US" b="1" dirty="0">
                <a:solidFill>
                  <a:srgbClr val="005495"/>
                </a:solidFill>
                <a:latin typeface="+mn-lt"/>
                <a:ea typeface="+mj-ea"/>
                <a:cs typeface="+mj-cs"/>
              </a:rPr>
              <a:t>Emergency preparedness &amp; Response</a:t>
            </a:r>
          </a:p>
          <a:p>
            <a:pPr>
              <a:buFont typeface="Wingdings" panose="05000000000000000000" pitchFamily="2" charset="2"/>
              <a:buChar char="Ø"/>
            </a:pPr>
            <a:r>
              <a:rPr lang="en-US" b="1" dirty="0">
                <a:solidFill>
                  <a:srgbClr val="005495"/>
                </a:solidFill>
                <a:latin typeface="+mn-lt"/>
                <a:ea typeface="+mj-ea"/>
                <a:cs typeface="+mj-cs"/>
              </a:rPr>
              <a:t>Waste management</a:t>
            </a:r>
          </a:p>
          <a:p>
            <a:pPr>
              <a:buFont typeface="Wingdings" panose="05000000000000000000" pitchFamily="2" charset="2"/>
              <a:buChar char="Ø"/>
            </a:pPr>
            <a:r>
              <a:rPr lang="en-US" b="1" dirty="0">
                <a:solidFill>
                  <a:srgbClr val="005495"/>
                </a:solidFill>
                <a:latin typeface="+mn-lt"/>
                <a:ea typeface="+mj-ea"/>
                <a:cs typeface="+mj-cs"/>
              </a:rPr>
              <a:t>Accident/incident investigation</a:t>
            </a:r>
          </a:p>
          <a:p>
            <a:pPr>
              <a:buFont typeface="Wingdings" panose="05000000000000000000" pitchFamily="2" charset="2"/>
              <a:buChar char="Ø"/>
            </a:pPr>
            <a:r>
              <a:rPr lang="en-US" b="1" dirty="0">
                <a:solidFill>
                  <a:srgbClr val="005495"/>
                </a:solidFill>
                <a:latin typeface="+mn-lt"/>
                <a:ea typeface="+mj-ea"/>
                <a:cs typeface="+mj-cs"/>
              </a:rPr>
              <a:t>Health monitoring</a:t>
            </a:r>
          </a:p>
          <a:p>
            <a:pPr>
              <a:buFont typeface="Wingdings" panose="05000000000000000000" pitchFamily="2" charset="2"/>
              <a:buChar char="Ø"/>
            </a:pPr>
            <a:r>
              <a:rPr lang="en-US" b="1" dirty="0">
                <a:solidFill>
                  <a:srgbClr val="005495"/>
                </a:solidFill>
                <a:latin typeface="+mn-lt"/>
                <a:ea typeface="+mj-ea"/>
                <a:cs typeface="+mj-cs"/>
              </a:rPr>
              <a:t>Work place monitoring</a:t>
            </a:r>
          </a:p>
          <a:p>
            <a:pPr marL="0" indent="0">
              <a:buNone/>
            </a:pPr>
            <a:endParaRPr lang="en-IN" b="1" dirty="0">
              <a:solidFill>
                <a:srgbClr val="005495"/>
              </a:solidFill>
              <a:latin typeface="+mn-lt"/>
              <a:ea typeface="+mj-ea"/>
              <a:cs typeface="+mj-cs"/>
            </a:endParaRPr>
          </a:p>
        </p:txBody>
      </p:sp>
    </p:spTree>
    <p:extLst>
      <p:ext uri="{BB962C8B-B14F-4D97-AF65-F5344CB8AC3E}">
        <p14:creationId xmlns:p14="http://schemas.microsoft.com/office/powerpoint/2010/main" val="2181955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648236" y="598756"/>
            <a:ext cx="10261600" cy="411161"/>
          </a:xfrm>
        </p:spPr>
        <p:txBody>
          <a:bodyPr>
            <a:normAutofit fontScale="90000"/>
          </a:bodyPr>
          <a:lstStyle/>
          <a:p>
            <a:r>
              <a:rPr lang="en-GB" sz="2667" b="1" dirty="0">
                <a:solidFill>
                  <a:srgbClr val="005495"/>
                </a:solidFill>
                <a:latin typeface="+mn-lt"/>
              </a:rPr>
              <a:t>KEY DEFINITIONS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768350" y="1206679"/>
            <a:ext cx="7715251" cy="5080000"/>
          </a:xfrm>
        </p:spPr>
        <p:txBody>
          <a:bodyPr>
            <a:normAutofit fontScale="85000" lnSpcReduction="20000"/>
          </a:bodyPr>
          <a:lstStyle/>
          <a:p>
            <a:r>
              <a:rPr lang="en-IN" b="1" dirty="0">
                <a:solidFill>
                  <a:srgbClr val="005495"/>
                </a:solidFill>
              </a:rPr>
              <a:t>Management system: </a:t>
            </a:r>
            <a:r>
              <a:rPr lang="en-US" dirty="0">
                <a:solidFill>
                  <a:srgbClr val="005495"/>
                </a:solidFill>
              </a:rPr>
              <a:t>set of interrelated or interacting elements of an organization  to establish policies and objectives and processes  to achieve those objectives.</a:t>
            </a:r>
          </a:p>
          <a:p>
            <a:r>
              <a:rPr lang="en-IN" b="1" dirty="0">
                <a:solidFill>
                  <a:srgbClr val="005495"/>
                </a:solidFill>
              </a:rPr>
              <a:t>Environmental management system: </a:t>
            </a:r>
            <a:r>
              <a:rPr lang="en-US" dirty="0">
                <a:solidFill>
                  <a:srgbClr val="005495"/>
                </a:solidFill>
              </a:rPr>
              <a:t>part of the management system used to manage environmental aspects, fulfil compliance obligations and address risks and opportunities.</a:t>
            </a:r>
          </a:p>
          <a:p>
            <a:r>
              <a:rPr lang="en-IN" b="1" dirty="0">
                <a:solidFill>
                  <a:srgbClr val="005495"/>
                </a:solidFill>
              </a:rPr>
              <a:t>Top management:</a:t>
            </a:r>
            <a:r>
              <a:rPr lang="en-US" dirty="0">
                <a:solidFill>
                  <a:srgbClr val="005495"/>
                </a:solidFill>
              </a:rPr>
              <a:t>person or group of people who directs and controls an organization  at the highest level.</a:t>
            </a:r>
          </a:p>
          <a:p>
            <a:r>
              <a:rPr lang="en-IN" b="1" dirty="0">
                <a:solidFill>
                  <a:srgbClr val="005495"/>
                </a:solidFill>
              </a:rPr>
              <a:t>Environment: </a:t>
            </a:r>
            <a:r>
              <a:rPr lang="en-US" dirty="0">
                <a:solidFill>
                  <a:srgbClr val="005495"/>
                </a:solidFill>
              </a:rPr>
              <a:t>surroundings in which an organization  operates, including air, water, land, natural resources , flora, fauna, humans and their interrelationships.</a:t>
            </a:r>
          </a:p>
          <a:p>
            <a:r>
              <a:rPr lang="en-IN" b="1" dirty="0">
                <a:solidFill>
                  <a:srgbClr val="005495"/>
                </a:solidFill>
              </a:rPr>
              <a:t>Environmental aspect: </a:t>
            </a:r>
            <a:r>
              <a:rPr lang="en-US" dirty="0">
                <a:solidFill>
                  <a:srgbClr val="005495"/>
                </a:solidFill>
              </a:rPr>
              <a:t>element of an organization’s activities or products or services that interacts or can interact with </a:t>
            </a:r>
            <a:r>
              <a:rPr lang="en-IN" dirty="0">
                <a:solidFill>
                  <a:srgbClr val="005495"/>
                </a:solidFill>
              </a:rPr>
              <a:t>the environment</a:t>
            </a:r>
          </a:p>
          <a:p>
            <a:r>
              <a:rPr lang="en-IN" b="1" dirty="0">
                <a:solidFill>
                  <a:srgbClr val="005495"/>
                </a:solidFill>
              </a:rPr>
              <a:t>Environmental impact:</a:t>
            </a:r>
            <a:r>
              <a:rPr lang="en-US" dirty="0">
                <a:solidFill>
                  <a:srgbClr val="005495"/>
                </a:solidFill>
              </a:rPr>
              <a:t>change to the environment, whether adverse or beneficial, wholly or partially resulting from an organization’s environmental aspects.</a:t>
            </a:r>
          </a:p>
        </p:txBody>
      </p:sp>
      <p:pic>
        <p:nvPicPr>
          <p:cNvPr id="4" name="Picture 3" descr="A close up of a logo&#10;&#10;Description automatically generated">
            <a:extLst>
              <a:ext uri="{FF2B5EF4-FFF2-40B4-BE49-F238E27FC236}">
                <a16:creationId xmlns:a16="http://schemas.microsoft.com/office/drawing/2014/main" id="{8E064CA8-CBE6-4D1C-91F7-1DC687F706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3601" y="1600202"/>
            <a:ext cx="2939960" cy="3759199"/>
          </a:xfrm>
          <a:prstGeom prst="rect">
            <a:avLst/>
          </a:prstGeom>
          <a:noFill/>
        </p:spPr>
      </p:pic>
    </p:spTree>
    <p:extLst>
      <p:ext uri="{BB962C8B-B14F-4D97-AF65-F5344CB8AC3E}">
        <p14:creationId xmlns:p14="http://schemas.microsoft.com/office/powerpoint/2010/main" val="1309027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869950" y="1143001"/>
            <a:ext cx="7613651" cy="4673600"/>
          </a:xfrm>
        </p:spPr>
        <p:txBody>
          <a:bodyPr>
            <a:normAutofit fontScale="92500" lnSpcReduction="20000"/>
          </a:bodyPr>
          <a:lstStyle/>
          <a:p>
            <a:pPr>
              <a:buFont typeface="Wingdings" panose="05000000000000000000" pitchFamily="2" charset="2"/>
              <a:buChar char="Ø"/>
            </a:pPr>
            <a:r>
              <a:rPr lang="en-IN" b="1" dirty="0">
                <a:solidFill>
                  <a:srgbClr val="005495"/>
                </a:solidFill>
              </a:rPr>
              <a:t>Context of the organization: </a:t>
            </a:r>
            <a:r>
              <a:rPr lang="en-US" dirty="0">
                <a:solidFill>
                  <a:srgbClr val="005495"/>
                </a:solidFill>
              </a:rPr>
              <a:t>combination of internal and external issues that can have an effect on an approach to developing and achieving its </a:t>
            </a:r>
            <a:r>
              <a:rPr lang="en-US" b="1" dirty="0">
                <a:solidFill>
                  <a:srgbClr val="005495"/>
                </a:solidFill>
              </a:rPr>
              <a:t>objectives.</a:t>
            </a:r>
          </a:p>
          <a:p>
            <a:pPr>
              <a:buFont typeface="Wingdings" panose="05000000000000000000" pitchFamily="2" charset="2"/>
              <a:buChar char="Ø"/>
            </a:pPr>
            <a:r>
              <a:rPr lang="en-IN" b="1" dirty="0">
                <a:solidFill>
                  <a:srgbClr val="005495"/>
                </a:solidFill>
              </a:rPr>
              <a:t>Interested party: </a:t>
            </a:r>
            <a:r>
              <a:rPr lang="en-US" dirty="0">
                <a:solidFill>
                  <a:srgbClr val="005495"/>
                </a:solidFill>
              </a:rPr>
              <a:t>person or  organization that can affect, be affected by, or perceive itself to be affected by a decision or activity.</a:t>
            </a:r>
          </a:p>
          <a:p>
            <a:pPr>
              <a:buFont typeface="Wingdings" panose="05000000000000000000" pitchFamily="2" charset="2"/>
              <a:buChar char="Ø"/>
            </a:pPr>
            <a:r>
              <a:rPr lang="en-IN" b="1" dirty="0">
                <a:solidFill>
                  <a:srgbClr val="005495"/>
                </a:solidFill>
              </a:rPr>
              <a:t>Customer: </a:t>
            </a:r>
            <a:r>
              <a:rPr lang="en-US" b="1" dirty="0">
                <a:solidFill>
                  <a:srgbClr val="005495"/>
                </a:solidFill>
              </a:rPr>
              <a:t>P</a:t>
            </a:r>
            <a:r>
              <a:rPr lang="en-US" dirty="0">
                <a:solidFill>
                  <a:srgbClr val="005495"/>
                </a:solidFill>
              </a:rPr>
              <a:t>erson or organization that could or does receive a product or a service that is intended for or required by this person or organization.</a:t>
            </a:r>
          </a:p>
          <a:p>
            <a:pPr>
              <a:buFont typeface="Wingdings" panose="05000000000000000000" pitchFamily="2" charset="2"/>
              <a:buChar char="Ø"/>
            </a:pPr>
            <a:r>
              <a:rPr lang="en-IN" b="1" dirty="0">
                <a:solidFill>
                  <a:srgbClr val="005495"/>
                </a:solidFill>
              </a:rPr>
              <a:t>Supplier: Organization</a:t>
            </a:r>
            <a:r>
              <a:rPr lang="en-US" dirty="0">
                <a:solidFill>
                  <a:srgbClr val="005495"/>
                </a:solidFill>
              </a:rPr>
              <a:t> that provides a product or a service</a:t>
            </a:r>
          </a:p>
          <a:p>
            <a:pPr>
              <a:buFont typeface="Wingdings" panose="05000000000000000000" pitchFamily="2" charset="2"/>
              <a:buChar char="Ø"/>
            </a:pPr>
            <a:r>
              <a:rPr lang="en-IN" b="1" dirty="0">
                <a:solidFill>
                  <a:srgbClr val="005495"/>
                </a:solidFill>
              </a:rPr>
              <a:t>continual improvement: R</a:t>
            </a:r>
            <a:r>
              <a:rPr lang="en-US" dirty="0">
                <a:solidFill>
                  <a:srgbClr val="005495"/>
                </a:solidFill>
              </a:rPr>
              <a:t>recurring activity to enhance performance </a:t>
            </a:r>
          </a:p>
          <a:p>
            <a:r>
              <a:rPr lang="en-IN" b="1" dirty="0">
                <a:solidFill>
                  <a:srgbClr val="005495"/>
                </a:solidFill>
              </a:rPr>
              <a:t>Compliance obligations:</a:t>
            </a:r>
            <a:r>
              <a:rPr lang="en-US" dirty="0">
                <a:solidFill>
                  <a:srgbClr val="005495"/>
                </a:solidFill>
              </a:rPr>
              <a:t>legal requirements that an organization has to comply with and other requirements that an organization has to or chooses to comply with.</a:t>
            </a:r>
          </a:p>
        </p:txBody>
      </p:sp>
      <p:sp>
        <p:nvSpPr>
          <p:cNvPr id="5" name="Title 4"/>
          <p:cNvSpPr>
            <a:spLocks noGrp="1"/>
          </p:cNvSpPr>
          <p:nvPr>
            <p:ph type="title"/>
          </p:nvPr>
        </p:nvSpPr>
        <p:spPr/>
        <p:txBody>
          <a:bodyPr/>
          <a:lstStyle/>
          <a:p>
            <a:r>
              <a:rPr lang="en-IN" dirty="0"/>
              <a:t> </a:t>
            </a:r>
          </a:p>
        </p:txBody>
      </p:sp>
      <p:sp>
        <p:nvSpPr>
          <p:cNvPr id="6" name="Title 1">
            <a:extLst>
              <a:ext uri="{FF2B5EF4-FFF2-40B4-BE49-F238E27FC236}">
                <a16:creationId xmlns:a16="http://schemas.microsoft.com/office/drawing/2014/main" id="{161235F7-D713-4AF3-8FD2-CCFE97558399}"/>
              </a:ext>
            </a:extLst>
          </p:cNvPr>
          <p:cNvSpPr txBox="1">
            <a:spLocks/>
          </p:cNvSpPr>
          <p:nvPr/>
        </p:nvSpPr>
        <p:spPr>
          <a:xfrm>
            <a:off x="648236" y="598756"/>
            <a:ext cx="10261600" cy="411161"/>
          </a:xfrm>
          <a:prstGeom prst="rect">
            <a:avLst/>
          </a:prstGeom>
          <a:effectLst/>
        </p:spPr>
        <p:txBody>
          <a:bodyPr vert="horz" lIns="91440" tIns="45720" rIns="91440" bIns="45720" rtlCol="0" anchor="ctr">
            <a:normAutofit fontScale="900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667" b="1">
                <a:solidFill>
                  <a:srgbClr val="005495"/>
                </a:solidFill>
                <a:latin typeface="+mn-lt"/>
              </a:rPr>
              <a:t>KEY DEFINITIONS</a:t>
            </a:r>
            <a:endParaRPr lang="en-GB" sz="2667" b="1" dirty="0">
              <a:solidFill>
                <a:srgbClr val="005495"/>
              </a:solidFill>
              <a:latin typeface="+mn-lt"/>
            </a:endParaRPr>
          </a:p>
        </p:txBody>
      </p:sp>
      <p:pic>
        <p:nvPicPr>
          <p:cNvPr id="7" name="Picture 6" descr="A close up of a logo&#10;&#10;Description automatically generated">
            <a:extLst>
              <a:ext uri="{FF2B5EF4-FFF2-40B4-BE49-F238E27FC236}">
                <a16:creationId xmlns:a16="http://schemas.microsoft.com/office/drawing/2014/main" id="{8E064CA8-CBE6-4D1C-91F7-1DC687F706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3601" y="1600202"/>
            <a:ext cx="2939960" cy="3759199"/>
          </a:xfrm>
          <a:prstGeom prst="rect">
            <a:avLst/>
          </a:prstGeom>
          <a:noFill/>
        </p:spPr>
      </p:pic>
    </p:spTree>
    <p:extLst>
      <p:ext uri="{BB962C8B-B14F-4D97-AF65-F5344CB8AC3E}">
        <p14:creationId xmlns:p14="http://schemas.microsoft.com/office/powerpoint/2010/main" val="2772002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834890" y="1180921"/>
            <a:ext cx="7512051" cy="5080000"/>
          </a:xfrm>
        </p:spPr>
        <p:txBody>
          <a:bodyPr>
            <a:normAutofit fontScale="92500" lnSpcReduction="20000"/>
          </a:bodyPr>
          <a:lstStyle/>
          <a:p>
            <a:pPr>
              <a:buFont typeface="Wingdings" panose="05000000000000000000" pitchFamily="2" charset="2"/>
              <a:buChar char="Ø"/>
            </a:pPr>
            <a:r>
              <a:rPr lang="en-IN" b="1" dirty="0">
                <a:solidFill>
                  <a:srgbClr val="005495"/>
                </a:solidFill>
              </a:rPr>
              <a:t>Vision</a:t>
            </a:r>
            <a:r>
              <a:rPr lang="en-IN" dirty="0">
                <a:solidFill>
                  <a:srgbClr val="005495"/>
                </a:solidFill>
              </a:rPr>
              <a:t>: </a:t>
            </a:r>
            <a:r>
              <a:rPr lang="en-US" dirty="0">
                <a:solidFill>
                  <a:srgbClr val="005495"/>
                </a:solidFill>
              </a:rPr>
              <a:t>Organization aspiration of what an organization would like to become as expressed by top management.</a:t>
            </a:r>
          </a:p>
          <a:p>
            <a:r>
              <a:rPr lang="en-IN" b="1" dirty="0">
                <a:solidFill>
                  <a:srgbClr val="005495"/>
                </a:solidFill>
              </a:rPr>
              <a:t>Environmental policy: </a:t>
            </a:r>
            <a:r>
              <a:rPr lang="en-US" dirty="0">
                <a:solidFill>
                  <a:srgbClr val="005495"/>
                </a:solidFill>
              </a:rPr>
              <a:t>intentions and direction of an organization related to environmental performance, as formally expressed by its top management.</a:t>
            </a:r>
          </a:p>
          <a:p>
            <a:pPr>
              <a:buFont typeface="Wingdings" panose="05000000000000000000" pitchFamily="2" charset="2"/>
              <a:buChar char="Ø"/>
            </a:pPr>
            <a:r>
              <a:rPr lang="en-IN" b="1" dirty="0">
                <a:solidFill>
                  <a:srgbClr val="005495"/>
                </a:solidFill>
              </a:rPr>
              <a:t>Environmental objective : </a:t>
            </a:r>
            <a:r>
              <a:rPr lang="en-US" dirty="0">
                <a:solidFill>
                  <a:srgbClr val="005495"/>
                </a:solidFill>
              </a:rPr>
              <a:t>objective  set by the organization  consistent with its environmental policy</a:t>
            </a:r>
            <a:r>
              <a:rPr lang="en-IN" dirty="0">
                <a:solidFill>
                  <a:srgbClr val="005495"/>
                </a:solidFill>
              </a:rPr>
              <a:t>.</a:t>
            </a:r>
          </a:p>
          <a:p>
            <a:pPr>
              <a:buFont typeface="Wingdings" panose="05000000000000000000" pitchFamily="2" charset="2"/>
              <a:buChar char="Ø"/>
            </a:pPr>
            <a:r>
              <a:rPr lang="en-US" sz="1867" i="1" dirty="0">
                <a:solidFill>
                  <a:srgbClr val="005495"/>
                </a:solidFill>
              </a:rPr>
              <a:t>Note 1 to entry: An objective can be strategic, tactical, or operational.</a:t>
            </a:r>
          </a:p>
          <a:p>
            <a:pPr>
              <a:buFont typeface="Wingdings" panose="05000000000000000000" pitchFamily="2" charset="2"/>
              <a:buChar char="Ø"/>
            </a:pPr>
            <a:r>
              <a:rPr lang="en-IN" b="1" dirty="0">
                <a:solidFill>
                  <a:srgbClr val="005495"/>
                </a:solidFill>
              </a:rPr>
              <a:t>Environmental performance:</a:t>
            </a:r>
            <a:r>
              <a:rPr lang="en-US" dirty="0">
                <a:solidFill>
                  <a:srgbClr val="005495"/>
                </a:solidFill>
              </a:rPr>
              <a:t>performance related to the management of environmental aspects.</a:t>
            </a:r>
          </a:p>
          <a:p>
            <a:pPr>
              <a:buFont typeface="Wingdings" panose="05000000000000000000" pitchFamily="2" charset="2"/>
              <a:buChar char="Ø"/>
            </a:pPr>
            <a:r>
              <a:rPr lang="en-IN" b="1" dirty="0">
                <a:solidFill>
                  <a:srgbClr val="005495"/>
                </a:solidFill>
              </a:rPr>
              <a:t>Nonconformity</a:t>
            </a:r>
            <a:r>
              <a:rPr lang="en-IN" dirty="0">
                <a:solidFill>
                  <a:srgbClr val="005495"/>
                </a:solidFill>
              </a:rPr>
              <a:t>: non-fulfilment of a requirement.</a:t>
            </a:r>
          </a:p>
          <a:p>
            <a:pPr>
              <a:buFont typeface="Wingdings" panose="05000000000000000000" pitchFamily="2" charset="2"/>
              <a:buChar char="Ø"/>
            </a:pPr>
            <a:r>
              <a:rPr lang="en-IN" b="1" dirty="0">
                <a:solidFill>
                  <a:srgbClr val="005495"/>
                </a:solidFill>
              </a:rPr>
              <a:t>Conformity</a:t>
            </a:r>
            <a:r>
              <a:rPr lang="en-IN" dirty="0">
                <a:solidFill>
                  <a:srgbClr val="005495"/>
                </a:solidFill>
              </a:rPr>
              <a:t>: fulfilment of a requirement</a:t>
            </a:r>
            <a:endParaRPr lang="en-US" dirty="0">
              <a:solidFill>
                <a:srgbClr val="005495"/>
              </a:solidFill>
            </a:endParaRPr>
          </a:p>
          <a:p>
            <a:pPr>
              <a:buFont typeface="Wingdings" panose="05000000000000000000" pitchFamily="2" charset="2"/>
              <a:buChar char="Ø"/>
            </a:pPr>
            <a:r>
              <a:rPr lang="en-IN" b="1" dirty="0">
                <a:solidFill>
                  <a:srgbClr val="005495"/>
                </a:solidFill>
              </a:rPr>
              <a:t>Performance</a:t>
            </a:r>
            <a:r>
              <a:rPr lang="en-IN" dirty="0">
                <a:solidFill>
                  <a:srgbClr val="005495"/>
                </a:solidFill>
              </a:rPr>
              <a:t> : Measurable result.</a:t>
            </a:r>
          </a:p>
          <a:p>
            <a:pPr>
              <a:buFont typeface="Wingdings" panose="05000000000000000000" pitchFamily="2" charset="2"/>
              <a:buChar char="Ø"/>
            </a:pPr>
            <a:r>
              <a:rPr lang="en-US" sz="1867" i="1" dirty="0">
                <a:solidFill>
                  <a:srgbClr val="005495"/>
                </a:solidFill>
              </a:rPr>
              <a:t>Note 1 to entry: Performance can relate either to quantitative or qualitative findings.</a:t>
            </a:r>
          </a:p>
        </p:txBody>
      </p:sp>
      <p:sp>
        <p:nvSpPr>
          <p:cNvPr id="4" name="Title 3"/>
          <p:cNvSpPr>
            <a:spLocks noGrp="1"/>
          </p:cNvSpPr>
          <p:nvPr>
            <p:ph type="title"/>
          </p:nvPr>
        </p:nvSpPr>
        <p:spPr/>
        <p:txBody>
          <a:bodyPr/>
          <a:lstStyle/>
          <a:p>
            <a:r>
              <a:rPr lang="en-IN" dirty="0"/>
              <a:t> </a:t>
            </a:r>
          </a:p>
        </p:txBody>
      </p:sp>
      <p:sp>
        <p:nvSpPr>
          <p:cNvPr id="7" name="Title 1">
            <a:extLst>
              <a:ext uri="{FF2B5EF4-FFF2-40B4-BE49-F238E27FC236}">
                <a16:creationId xmlns:a16="http://schemas.microsoft.com/office/drawing/2014/main" id="{161235F7-D713-4AF3-8FD2-CCFE97558399}"/>
              </a:ext>
            </a:extLst>
          </p:cNvPr>
          <p:cNvSpPr txBox="1">
            <a:spLocks/>
          </p:cNvSpPr>
          <p:nvPr/>
        </p:nvSpPr>
        <p:spPr>
          <a:xfrm>
            <a:off x="648236" y="598756"/>
            <a:ext cx="10261600" cy="411161"/>
          </a:xfrm>
          <a:prstGeom prst="rect">
            <a:avLst/>
          </a:prstGeom>
          <a:effectLst/>
        </p:spPr>
        <p:txBody>
          <a:bodyPr vert="horz" lIns="91440" tIns="45720" rIns="91440" bIns="45720" rtlCol="0" anchor="ctr">
            <a:normAutofit fontScale="900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667" b="1">
                <a:solidFill>
                  <a:srgbClr val="005495"/>
                </a:solidFill>
                <a:latin typeface="+mn-lt"/>
              </a:rPr>
              <a:t>KEY DEFINITIONS</a:t>
            </a:r>
            <a:endParaRPr lang="en-GB" sz="2667" b="1" dirty="0">
              <a:solidFill>
                <a:srgbClr val="005495"/>
              </a:solidFill>
              <a:latin typeface="+mn-lt"/>
            </a:endParaRPr>
          </a:p>
        </p:txBody>
      </p:sp>
      <p:pic>
        <p:nvPicPr>
          <p:cNvPr id="8" name="Picture 7" descr="A close up of a logo&#10;&#10;Description automatically generated">
            <a:extLst>
              <a:ext uri="{FF2B5EF4-FFF2-40B4-BE49-F238E27FC236}">
                <a16:creationId xmlns:a16="http://schemas.microsoft.com/office/drawing/2014/main" id="{8E064CA8-CBE6-4D1C-91F7-1DC687F706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3601" y="1600202"/>
            <a:ext cx="2939960" cy="3759199"/>
          </a:xfrm>
          <a:prstGeom prst="rect">
            <a:avLst/>
          </a:prstGeom>
          <a:noFill/>
        </p:spPr>
      </p:pic>
    </p:spTree>
    <p:extLst>
      <p:ext uri="{BB962C8B-B14F-4D97-AF65-F5344CB8AC3E}">
        <p14:creationId xmlns:p14="http://schemas.microsoft.com/office/powerpoint/2010/main" val="4119143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822011" y="1180921"/>
            <a:ext cx="7661590" cy="5283200"/>
          </a:xfrm>
        </p:spPr>
        <p:txBody>
          <a:bodyPr>
            <a:normAutofit fontScale="77500" lnSpcReduction="20000"/>
          </a:bodyPr>
          <a:lstStyle/>
          <a:p>
            <a:pPr>
              <a:buFont typeface="Wingdings" panose="05000000000000000000" pitchFamily="2" charset="2"/>
              <a:buChar char="Ø"/>
            </a:pPr>
            <a:r>
              <a:rPr lang="en-IN" b="1" dirty="0">
                <a:solidFill>
                  <a:srgbClr val="005495"/>
                </a:solidFill>
              </a:rPr>
              <a:t>Efficiency</a:t>
            </a:r>
            <a:r>
              <a:rPr lang="en-IN" dirty="0">
                <a:solidFill>
                  <a:srgbClr val="005495"/>
                </a:solidFill>
              </a:rPr>
              <a:t>: </a:t>
            </a:r>
            <a:r>
              <a:rPr lang="en-US" dirty="0">
                <a:solidFill>
                  <a:srgbClr val="005495"/>
                </a:solidFill>
              </a:rPr>
              <a:t>Relationship between the result achieved and the resources used.</a:t>
            </a:r>
          </a:p>
          <a:p>
            <a:pPr>
              <a:buFont typeface="Wingdings" panose="05000000000000000000" pitchFamily="2" charset="2"/>
              <a:buChar char="Ø"/>
            </a:pPr>
            <a:r>
              <a:rPr lang="en-IN" b="1" dirty="0">
                <a:solidFill>
                  <a:srgbClr val="005495"/>
                </a:solidFill>
              </a:rPr>
              <a:t>Effectiveness</a:t>
            </a:r>
            <a:r>
              <a:rPr lang="en-IN" dirty="0">
                <a:solidFill>
                  <a:srgbClr val="005495"/>
                </a:solidFill>
              </a:rPr>
              <a:t>: </a:t>
            </a:r>
            <a:r>
              <a:rPr lang="en-US" dirty="0">
                <a:solidFill>
                  <a:srgbClr val="005495"/>
                </a:solidFill>
              </a:rPr>
              <a:t>Extent to which planned activities are realized and planned results are achieved.</a:t>
            </a:r>
            <a:endParaRPr lang="en-IN" dirty="0">
              <a:solidFill>
                <a:srgbClr val="005495"/>
              </a:solidFill>
            </a:endParaRPr>
          </a:p>
          <a:p>
            <a:pPr>
              <a:buFont typeface="Wingdings" panose="05000000000000000000" pitchFamily="2" charset="2"/>
              <a:buChar char="Ø"/>
            </a:pPr>
            <a:r>
              <a:rPr lang="en-IN" b="1" dirty="0">
                <a:solidFill>
                  <a:srgbClr val="005495"/>
                </a:solidFill>
              </a:rPr>
              <a:t>Documented information </a:t>
            </a:r>
            <a:r>
              <a:rPr lang="en-IN" dirty="0">
                <a:solidFill>
                  <a:srgbClr val="005495"/>
                </a:solidFill>
              </a:rPr>
              <a:t>: </a:t>
            </a:r>
            <a:r>
              <a:rPr lang="en-US" dirty="0">
                <a:solidFill>
                  <a:srgbClr val="005495"/>
                </a:solidFill>
              </a:rPr>
              <a:t>information required to be controlled and maintained by an organization and the medium on which it is contained.</a:t>
            </a:r>
          </a:p>
          <a:p>
            <a:pPr>
              <a:buFont typeface="Wingdings" panose="05000000000000000000" pitchFamily="2" charset="2"/>
              <a:buChar char="Ø"/>
            </a:pPr>
            <a:r>
              <a:rPr lang="en-US" sz="2000" i="1" dirty="0">
                <a:solidFill>
                  <a:srgbClr val="005495"/>
                </a:solidFill>
              </a:rPr>
              <a:t>Note 1 to entry: Documented information can be in any format and media and from any source.</a:t>
            </a:r>
          </a:p>
          <a:p>
            <a:pPr>
              <a:buFont typeface="Wingdings" panose="05000000000000000000" pitchFamily="2" charset="2"/>
              <a:buChar char="Ø"/>
            </a:pPr>
            <a:r>
              <a:rPr lang="en-IN" b="1" dirty="0">
                <a:solidFill>
                  <a:srgbClr val="005495"/>
                </a:solidFill>
              </a:rPr>
              <a:t>Quality Manual</a:t>
            </a:r>
            <a:r>
              <a:rPr lang="en-IN" dirty="0">
                <a:solidFill>
                  <a:srgbClr val="005495"/>
                </a:solidFill>
              </a:rPr>
              <a:t>: </a:t>
            </a:r>
            <a:r>
              <a:rPr lang="en-US" dirty="0">
                <a:solidFill>
                  <a:srgbClr val="005495"/>
                </a:solidFill>
              </a:rPr>
              <a:t>Specification  for the quality management system of an organization.</a:t>
            </a:r>
          </a:p>
          <a:p>
            <a:pPr>
              <a:buFont typeface="Wingdings" panose="05000000000000000000" pitchFamily="2" charset="2"/>
              <a:buChar char="Ø"/>
            </a:pPr>
            <a:r>
              <a:rPr lang="en-US" sz="2000" i="1" dirty="0">
                <a:solidFill>
                  <a:srgbClr val="005495"/>
                </a:solidFill>
              </a:rPr>
              <a:t>Note 1 to entry: Quality manuals can vary in detail and format to suit the size and complexity of an individual organization.</a:t>
            </a:r>
          </a:p>
          <a:p>
            <a:pPr>
              <a:buFont typeface="Wingdings" panose="05000000000000000000" pitchFamily="2" charset="2"/>
              <a:buChar char="Ø"/>
            </a:pPr>
            <a:r>
              <a:rPr lang="en-IN" b="1" dirty="0">
                <a:solidFill>
                  <a:srgbClr val="005495"/>
                </a:solidFill>
              </a:rPr>
              <a:t>Verification </a:t>
            </a:r>
            <a:r>
              <a:rPr lang="en-IN" dirty="0">
                <a:solidFill>
                  <a:srgbClr val="005495"/>
                </a:solidFill>
              </a:rPr>
              <a:t>: </a:t>
            </a:r>
            <a:r>
              <a:rPr lang="en-US" dirty="0">
                <a:solidFill>
                  <a:srgbClr val="005495"/>
                </a:solidFill>
              </a:rPr>
              <a:t>confirmation, through the provision of objective evidence , that specified requirements have been fulfilled.</a:t>
            </a:r>
          </a:p>
          <a:p>
            <a:pPr>
              <a:buFont typeface="Wingdings" panose="05000000000000000000" pitchFamily="2" charset="2"/>
              <a:buChar char="Ø"/>
            </a:pPr>
            <a:r>
              <a:rPr lang="en-US" sz="2000" i="1" dirty="0">
                <a:solidFill>
                  <a:srgbClr val="005495"/>
                </a:solidFill>
              </a:rPr>
              <a:t>Note 1 to entry: The objective evidence needed for a verification can be the result of an inspection.</a:t>
            </a:r>
          </a:p>
          <a:p>
            <a:pPr>
              <a:buFont typeface="Wingdings" panose="05000000000000000000" pitchFamily="2" charset="2"/>
              <a:buChar char="Ø"/>
            </a:pPr>
            <a:r>
              <a:rPr lang="en-IN" b="1" dirty="0">
                <a:solidFill>
                  <a:srgbClr val="005495"/>
                </a:solidFill>
              </a:rPr>
              <a:t>Validation</a:t>
            </a:r>
            <a:r>
              <a:rPr lang="en-IN" dirty="0">
                <a:solidFill>
                  <a:srgbClr val="005495"/>
                </a:solidFill>
              </a:rPr>
              <a:t> : </a:t>
            </a:r>
            <a:r>
              <a:rPr lang="en-US" dirty="0">
                <a:solidFill>
                  <a:srgbClr val="005495"/>
                </a:solidFill>
              </a:rPr>
              <a:t>confirmation, through the provision of objective evidence, that the requirements for a specific intended use or application have been fulfilled.</a:t>
            </a:r>
          </a:p>
          <a:p>
            <a:pPr>
              <a:buFont typeface="Wingdings" panose="05000000000000000000" pitchFamily="2" charset="2"/>
              <a:buChar char="Ø"/>
            </a:pPr>
            <a:r>
              <a:rPr lang="en-US" sz="2000" i="1" dirty="0">
                <a:solidFill>
                  <a:srgbClr val="005495"/>
                </a:solidFill>
              </a:rPr>
              <a:t>Note 1 to entry: The objective evidence needed for a validation is the result of a test .</a:t>
            </a:r>
          </a:p>
        </p:txBody>
      </p:sp>
      <p:sp>
        <p:nvSpPr>
          <p:cNvPr id="4" name="Title 3"/>
          <p:cNvSpPr>
            <a:spLocks noGrp="1"/>
          </p:cNvSpPr>
          <p:nvPr>
            <p:ph type="title"/>
          </p:nvPr>
        </p:nvSpPr>
        <p:spPr/>
        <p:txBody>
          <a:bodyPr/>
          <a:lstStyle/>
          <a:p>
            <a:r>
              <a:rPr lang="en-IN" dirty="0"/>
              <a:t> </a:t>
            </a:r>
          </a:p>
        </p:txBody>
      </p:sp>
      <p:sp>
        <p:nvSpPr>
          <p:cNvPr id="6" name="Title 1">
            <a:extLst>
              <a:ext uri="{FF2B5EF4-FFF2-40B4-BE49-F238E27FC236}">
                <a16:creationId xmlns:a16="http://schemas.microsoft.com/office/drawing/2014/main" id="{161235F7-D713-4AF3-8FD2-CCFE97558399}"/>
              </a:ext>
            </a:extLst>
          </p:cNvPr>
          <p:cNvSpPr txBox="1">
            <a:spLocks/>
          </p:cNvSpPr>
          <p:nvPr/>
        </p:nvSpPr>
        <p:spPr>
          <a:xfrm>
            <a:off x="648236" y="598756"/>
            <a:ext cx="10261600" cy="411161"/>
          </a:xfrm>
          <a:prstGeom prst="rect">
            <a:avLst/>
          </a:prstGeom>
          <a:effectLst/>
        </p:spPr>
        <p:txBody>
          <a:bodyPr vert="horz" lIns="91440" tIns="45720" rIns="91440" bIns="45720" rtlCol="0" anchor="ctr">
            <a:normAutofit fontScale="900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667" b="1">
                <a:solidFill>
                  <a:srgbClr val="005495"/>
                </a:solidFill>
                <a:latin typeface="+mn-lt"/>
              </a:rPr>
              <a:t>KEY DEFINITIONS</a:t>
            </a:r>
            <a:endParaRPr lang="en-GB" sz="2667" b="1" dirty="0">
              <a:solidFill>
                <a:srgbClr val="005495"/>
              </a:solidFill>
              <a:latin typeface="+mn-lt"/>
            </a:endParaRPr>
          </a:p>
        </p:txBody>
      </p:sp>
      <p:pic>
        <p:nvPicPr>
          <p:cNvPr id="7" name="Picture 6" descr="A close up of a logo&#10;&#10;Description automatically generated">
            <a:extLst>
              <a:ext uri="{FF2B5EF4-FFF2-40B4-BE49-F238E27FC236}">
                <a16:creationId xmlns:a16="http://schemas.microsoft.com/office/drawing/2014/main" id="{8E064CA8-CBE6-4D1C-91F7-1DC687F706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3601" y="1600202"/>
            <a:ext cx="2939960" cy="3759199"/>
          </a:xfrm>
          <a:prstGeom prst="rect">
            <a:avLst/>
          </a:prstGeom>
          <a:noFill/>
        </p:spPr>
      </p:pic>
    </p:spTree>
    <p:extLst>
      <p:ext uri="{BB962C8B-B14F-4D97-AF65-F5344CB8AC3E}">
        <p14:creationId xmlns:p14="http://schemas.microsoft.com/office/powerpoint/2010/main" val="3138551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963679" y="1219558"/>
            <a:ext cx="6902451" cy="5181600"/>
          </a:xfrm>
        </p:spPr>
        <p:txBody>
          <a:bodyPr>
            <a:normAutofit/>
          </a:bodyPr>
          <a:lstStyle/>
          <a:p>
            <a:pPr>
              <a:buFont typeface="Wingdings" panose="05000000000000000000" pitchFamily="2" charset="2"/>
              <a:buChar char="Ø"/>
            </a:pPr>
            <a:r>
              <a:rPr lang="en-IN" b="1" dirty="0">
                <a:solidFill>
                  <a:srgbClr val="005495"/>
                </a:solidFill>
              </a:rPr>
              <a:t>Risks and opportunities: </a:t>
            </a:r>
            <a:r>
              <a:rPr lang="en-US" dirty="0">
                <a:solidFill>
                  <a:srgbClr val="005495"/>
                </a:solidFill>
              </a:rPr>
              <a:t>potential adverse effects (threats) and potential beneficial effects (opportunities)</a:t>
            </a:r>
          </a:p>
          <a:p>
            <a:pPr>
              <a:buFont typeface="Wingdings" panose="05000000000000000000" pitchFamily="2" charset="2"/>
              <a:buChar char="Ø"/>
            </a:pPr>
            <a:r>
              <a:rPr lang="en-IN" b="1" dirty="0">
                <a:solidFill>
                  <a:srgbClr val="005495"/>
                </a:solidFill>
              </a:rPr>
              <a:t>life cycle: </a:t>
            </a:r>
            <a:r>
              <a:rPr lang="en-US" dirty="0">
                <a:solidFill>
                  <a:srgbClr val="005495"/>
                </a:solidFill>
              </a:rPr>
              <a:t>consecutive and interlinked stages of a product (or service) system, from raw material acquisition or generation from natural resources to final disposal</a:t>
            </a:r>
            <a:endParaRPr lang="en-IN" dirty="0">
              <a:solidFill>
                <a:srgbClr val="005495"/>
              </a:solidFill>
            </a:endParaRPr>
          </a:p>
          <a:p>
            <a:pPr>
              <a:buFont typeface="Wingdings" panose="05000000000000000000" pitchFamily="2" charset="2"/>
              <a:buChar char="Ø"/>
            </a:pPr>
            <a:r>
              <a:rPr lang="en-IN" b="1" dirty="0">
                <a:solidFill>
                  <a:srgbClr val="005495"/>
                </a:solidFill>
              </a:rPr>
              <a:t>Monitoring: </a:t>
            </a:r>
            <a:r>
              <a:rPr lang="en-US" dirty="0">
                <a:solidFill>
                  <a:srgbClr val="005495"/>
                </a:solidFill>
              </a:rPr>
              <a:t>determining the status of a system, a process or an activity.</a:t>
            </a:r>
            <a:endParaRPr lang="en-US" sz="2000" i="1" dirty="0">
              <a:solidFill>
                <a:srgbClr val="005495"/>
              </a:solidFill>
            </a:endParaRPr>
          </a:p>
          <a:p>
            <a:pPr>
              <a:buFont typeface="Wingdings" panose="05000000000000000000" pitchFamily="2" charset="2"/>
              <a:buChar char="Ø"/>
            </a:pPr>
            <a:r>
              <a:rPr lang="en-US" b="1" dirty="0">
                <a:solidFill>
                  <a:srgbClr val="005495"/>
                </a:solidFill>
              </a:rPr>
              <a:t>Risk</a:t>
            </a:r>
            <a:r>
              <a:rPr lang="en-US" dirty="0">
                <a:solidFill>
                  <a:srgbClr val="005495"/>
                </a:solidFill>
              </a:rPr>
              <a:t>:</a:t>
            </a:r>
            <a:r>
              <a:rPr lang="en-IN" dirty="0">
                <a:solidFill>
                  <a:srgbClr val="005495"/>
                </a:solidFill>
              </a:rPr>
              <a:t>effect of uncertainty.</a:t>
            </a:r>
            <a:endParaRPr lang="en-US" dirty="0">
              <a:solidFill>
                <a:srgbClr val="005495"/>
              </a:solidFill>
            </a:endParaRPr>
          </a:p>
        </p:txBody>
      </p:sp>
      <p:sp>
        <p:nvSpPr>
          <p:cNvPr id="5" name="Title 4"/>
          <p:cNvSpPr>
            <a:spLocks noGrp="1"/>
          </p:cNvSpPr>
          <p:nvPr>
            <p:ph type="title"/>
          </p:nvPr>
        </p:nvSpPr>
        <p:spPr/>
        <p:txBody>
          <a:bodyPr/>
          <a:lstStyle/>
          <a:p>
            <a:r>
              <a:rPr lang="en-IN" dirty="0"/>
              <a:t> </a:t>
            </a:r>
          </a:p>
        </p:txBody>
      </p:sp>
      <p:sp>
        <p:nvSpPr>
          <p:cNvPr id="6" name="Title 1">
            <a:extLst>
              <a:ext uri="{FF2B5EF4-FFF2-40B4-BE49-F238E27FC236}">
                <a16:creationId xmlns:a16="http://schemas.microsoft.com/office/drawing/2014/main" id="{161235F7-D713-4AF3-8FD2-CCFE97558399}"/>
              </a:ext>
            </a:extLst>
          </p:cNvPr>
          <p:cNvSpPr txBox="1">
            <a:spLocks/>
          </p:cNvSpPr>
          <p:nvPr/>
        </p:nvSpPr>
        <p:spPr>
          <a:xfrm>
            <a:off x="648236" y="598756"/>
            <a:ext cx="10261600" cy="411161"/>
          </a:xfrm>
          <a:prstGeom prst="rect">
            <a:avLst/>
          </a:prstGeom>
          <a:effectLst/>
        </p:spPr>
        <p:txBody>
          <a:bodyPr vert="horz" lIns="91440" tIns="45720" rIns="91440" bIns="45720" rtlCol="0" anchor="ctr">
            <a:normAutofit fontScale="90000" lnSpcReduction="2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667" b="1">
                <a:solidFill>
                  <a:srgbClr val="005495"/>
                </a:solidFill>
                <a:latin typeface="+mn-lt"/>
              </a:rPr>
              <a:t>KEY DEFINITIONS</a:t>
            </a:r>
            <a:endParaRPr lang="en-GB" sz="2667" b="1" dirty="0">
              <a:solidFill>
                <a:srgbClr val="005495"/>
              </a:solidFill>
              <a:latin typeface="+mn-lt"/>
            </a:endParaRPr>
          </a:p>
        </p:txBody>
      </p:sp>
      <p:pic>
        <p:nvPicPr>
          <p:cNvPr id="7" name="Picture 6" descr="A close up of a logo&#10;&#10;Description automatically generated">
            <a:extLst>
              <a:ext uri="{FF2B5EF4-FFF2-40B4-BE49-F238E27FC236}">
                <a16:creationId xmlns:a16="http://schemas.microsoft.com/office/drawing/2014/main" id="{8E064CA8-CBE6-4D1C-91F7-1DC687F706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3601" y="1600202"/>
            <a:ext cx="2939960" cy="3759199"/>
          </a:xfrm>
          <a:prstGeom prst="rect">
            <a:avLst/>
          </a:prstGeom>
          <a:noFill/>
        </p:spPr>
      </p:pic>
    </p:spTree>
    <p:extLst>
      <p:ext uri="{BB962C8B-B14F-4D97-AF65-F5344CB8AC3E}">
        <p14:creationId xmlns:p14="http://schemas.microsoft.com/office/powerpoint/2010/main" val="3656227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5AA02-6DB3-4BB6-9EF8-9300B8CA7289}"/>
              </a:ext>
            </a:extLst>
          </p:cNvPr>
          <p:cNvSpPr>
            <a:spLocks noGrp="1"/>
          </p:cNvSpPr>
          <p:nvPr>
            <p:ph type="title"/>
          </p:nvPr>
        </p:nvSpPr>
        <p:spPr>
          <a:xfrm>
            <a:off x="751267" y="583733"/>
            <a:ext cx="10160000" cy="512761"/>
          </a:xfrm>
        </p:spPr>
        <p:txBody>
          <a:bodyPr>
            <a:normAutofit/>
          </a:bodyPr>
          <a:lstStyle/>
          <a:p>
            <a:r>
              <a:rPr lang="en-US" sz="2667" b="1" dirty="0">
                <a:solidFill>
                  <a:schemeClr val="accent1"/>
                </a:solidFill>
                <a:latin typeface="+mn-lt"/>
              </a:rPr>
              <a:t>EMS REQUIREMENTS -PDCA CHART</a:t>
            </a:r>
          </a:p>
        </p:txBody>
      </p:sp>
      <p:pic>
        <p:nvPicPr>
          <p:cNvPr id="7" name="Content Placeholder 6" descr="A close up of a logo&#10;&#10;Description automatically generated">
            <a:extLst>
              <a:ext uri="{FF2B5EF4-FFF2-40B4-BE49-F238E27FC236}">
                <a16:creationId xmlns:a16="http://schemas.microsoft.com/office/drawing/2014/main" id="{74067A56-5C3D-41F4-A1AA-2E2EB9DDEB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2253" y="1232509"/>
            <a:ext cx="7721600" cy="4983161"/>
          </a:xfrm>
        </p:spPr>
      </p:pic>
    </p:spTree>
    <p:extLst>
      <p:ext uri="{BB962C8B-B14F-4D97-AF65-F5344CB8AC3E}">
        <p14:creationId xmlns:p14="http://schemas.microsoft.com/office/powerpoint/2010/main" val="3455254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725510" y="607816"/>
            <a:ext cx="10261600" cy="411161"/>
          </a:xfrm>
        </p:spPr>
        <p:txBody>
          <a:bodyPr>
            <a:normAutofit fontScale="90000"/>
          </a:bodyPr>
          <a:lstStyle/>
          <a:p>
            <a:r>
              <a:rPr lang="en-GB" sz="2667" b="1" dirty="0">
                <a:solidFill>
                  <a:srgbClr val="005495"/>
                </a:solidFill>
                <a:latin typeface="+mn-lt"/>
              </a:rPr>
              <a:t>EMS REQUIREMENTS </a:t>
            </a:r>
          </a:p>
        </p:txBody>
      </p:sp>
      <p:sp>
        <p:nvSpPr>
          <p:cNvPr id="4" name="Content Placeholder 3">
            <a:extLst>
              <a:ext uri="{FF2B5EF4-FFF2-40B4-BE49-F238E27FC236}">
                <a16:creationId xmlns:a16="http://schemas.microsoft.com/office/drawing/2014/main" id="{02D6A526-10C0-4360-988E-6597DB9471D5}"/>
              </a:ext>
            </a:extLst>
          </p:cNvPr>
          <p:cNvSpPr>
            <a:spLocks noGrp="1"/>
          </p:cNvSpPr>
          <p:nvPr>
            <p:ph idx="1"/>
          </p:nvPr>
        </p:nvSpPr>
        <p:spPr/>
        <p:txBody>
          <a:bodyPr/>
          <a:lstStyle/>
          <a:p>
            <a:endParaRPr lang="en-IN"/>
          </a:p>
        </p:txBody>
      </p:sp>
      <p:pic>
        <p:nvPicPr>
          <p:cNvPr id="5" name="Picture 4">
            <a:extLst>
              <a:ext uri="{FF2B5EF4-FFF2-40B4-BE49-F238E27FC236}">
                <a16:creationId xmlns:a16="http://schemas.microsoft.com/office/drawing/2014/main" id="{597719C1-E352-47C2-BBD1-4897DD7C08DF}"/>
              </a:ext>
            </a:extLst>
          </p:cNvPr>
          <p:cNvPicPr>
            <a:picLocks noChangeAspect="1"/>
          </p:cNvPicPr>
          <p:nvPr/>
        </p:nvPicPr>
        <p:blipFill>
          <a:blip r:embed="rId2"/>
          <a:stretch>
            <a:fillRect/>
          </a:stretch>
        </p:blipFill>
        <p:spPr>
          <a:xfrm>
            <a:off x="648236" y="1120462"/>
            <a:ext cx="10762446" cy="5112185"/>
          </a:xfrm>
          <a:prstGeom prst="rect">
            <a:avLst/>
          </a:prstGeom>
        </p:spPr>
      </p:pic>
    </p:spTree>
    <p:extLst>
      <p:ext uri="{BB962C8B-B14F-4D97-AF65-F5344CB8AC3E}">
        <p14:creationId xmlns:p14="http://schemas.microsoft.com/office/powerpoint/2010/main" val="1080791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812800" y="635249"/>
            <a:ext cx="10261600" cy="411161"/>
          </a:xfrm>
        </p:spPr>
        <p:txBody>
          <a:bodyPr>
            <a:normAutofit fontScale="90000"/>
          </a:bodyPr>
          <a:lstStyle/>
          <a:p>
            <a:r>
              <a:rPr lang="en-GB" sz="2667" b="1" dirty="0">
                <a:solidFill>
                  <a:schemeClr val="accent1"/>
                </a:solidFill>
                <a:latin typeface="+mn-lt"/>
              </a:rPr>
              <a:t>CONTEXT OF THE ORGANIZATION (4)-EMS REQUIREMENTS</a:t>
            </a:r>
          </a:p>
        </p:txBody>
      </p:sp>
      <p:pic>
        <p:nvPicPr>
          <p:cNvPr id="4" name="Content Placeholder 3">
            <a:extLst>
              <a:ext uri="{FF2B5EF4-FFF2-40B4-BE49-F238E27FC236}">
                <a16:creationId xmlns:a16="http://schemas.microsoft.com/office/drawing/2014/main" id="{60FC2876-37DC-4738-9666-AB4AFCA5E6A2}"/>
              </a:ext>
            </a:extLst>
          </p:cNvPr>
          <p:cNvPicPr>
            <a:picLocks noGrp="1" noChangeAspect="1"/>
          </p:cNvPicPr>
          <p:nvPr>
            <p:ph idx="1"/>
          </p:nvPr>
        </p:nvPicPr>
        <p:blipFill>
          <a:blip r:embed="rId2"/>
          <a:stretch>
            <a:fillRect/>
          </a:stretch>
        </p:blipFill>
        <p:spPr>
          <a:xfrm>
            <a:off x="669700" y="2108200"/>
            <a:ext cx="10689466" cy="3048000"/>
          </a:xfrm>
          <a:prstGeom prst="rect">
            <a:avLst/>
          </a:prstGeom>
        </p:spPr>
      </p:pic>
    </p:spTree>
    <p:extLst>
      <p:ext uri="{BB962C8B-B14F-4D97-AF65-F5344CB8AC3E}">
        <p14:creationId xmlns:p14="http://schemas.microsoft.com/office/powerpoint/2010/main" val="3477637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838200" y="365125"/>
            <a:ext cx="10515600" cy="1325564"/>
          </a:xfrm>
        </p:spPr>
        <p:txBody>
          <a:bodyPr vert="horz" lIns="121920" tIns="60960" rIns="121920" bIns="60960" rtlCol="0" anchor="ctr">
            <a:normAutofit/>
          </a:bodyPr>
          <a:lstStyle/>
          <a:p>
            <a:pPr defTabSz="1219170"/>
            <a:r>
              <a:rPr lang="en-US" sz="2667" b="1" dirty="0">
                <a:solidFill>
                  <a:srgbClr val="005495"/>
                </a:solidFill>
              </a:rPr>
              <a:t>CONTEXT OF THE ORGANIZATION (4)-EMS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838201" y="1825624"/>
            <a:ext cx="5015484" cy="4351339"/>
          </a:xfrm>
        </p:spPr>
        <p:txBody>
          <a:bodyPr vert="horz" lIns="121920" tIns="60960" rIns="121920" bIns="60960" rtlCol="0">
            <a:normAutofit/>
          </a:bodyPr>
          <a:lstStyle/>
          <a:p>
            <a:pPr indent="-304792" defTabSz="1219170"/>
            <a:r>
              <a:rPr lang="en-US" sz="2000" dirty="0">
                <a:solidFill>
                  <a:srgbClr val="005495"/>
                </a:solidFill>
              </a:rPr>
              <a:t>4.1 -</a:t>
            </a:r>
            <a:r>
              <a:rPr lang="en-US" sz="2000" b="1" dirty="0">
                <a:solidFill>
                  <a:srgbClr val="005495"/>
                </a:solidFill>
              </a:rPr>
              <a:t>Understanding the organization and its context</a:t>
            </a:r>
          </a:p>
          <a:p>
            <a:pPr indent="-304792" defTabSz="1219170"/>
            <a:r>
              <a:rPr lang="en-US" sz="2000" dirty="0">
                <a:solidFill>
                  <a:srgbClr val="005495"/>
                </a:solidFill>
              </a:rPr>
              <a:t>The organization shall determine external and internal issues that are relevant to its purpose and that affect its ability to achieve the intended outcomes of its environmental management system. Such issues shall include environmental conditions being affected by or capable of affecting the organization.</a:t>
            </a:r>
          </a:p>
          <a:p>
            <a:pPr indent="-304792" defTabSz="1219170"/>
            <a:endParaRPr lang="en-US" sz="2000" dirty="0"/>
          </a:p>
        </p:txBody>
      </p:sp>
      <p:pic>
        <p:nvPicPr>
          <p:cNvPr id="4" name="Picture 3" descr="A close up of a logo&#10;&#10;Description automatically generated">
            <a:extLst>
              <a:ext uri="{FF2B5EF4-FFF2-40B4-BE49-F238E27FC236}">
                <a16:creationId xmlns:a16="http://schemas.microsoft.com/office/drawing/2014/main" id="{26EDA720-98F2-46C1-B405-01338EC120DA}"/>
              </a:ext>
            </a:extLst>
          </p:cNvPr>
          <p:cNvPicPr>
            <a:picLocks noChangeAspect="1"/>
          </p:cNvPicPr>
          <p:nvPr/>
        </p:nvPicPr>
        <p:blipFill rotWithShape="1">
          <a:blip r:embed="rId2">
            <a:extLst>
              <a:ext uri="{28A0092B-C50C-407E-A947-70E740481C1C}">
                <a14:useLocalDpi xmlns:a14="http://schemas.microsoft.com/office/drawing/2010/main" val="0"/>
              </a:ext>
            </a:extLst>
          </a:blip>
          <a:srcRect l="1274" r="3720" b="-1"/>
          <a:stretch/>
        </p:blipFill>
        <p:spPr>
          <a:xfrm>
            <a:off x="6338316" y="1904281"/>
            <a:ext cx="5074069" cy="4272681"/>
          </a:xfrm>
          <a:prstGeom prst="rect">
            <a:avLst/>
          </a:prstGeom>
          <a:noFill/>
        </p:spPr>
      </p:pic>
    </p:spTree>
    <p:extLst>
      <p:ext uri="{BB962C8B-B14F-4D97-AF65-F5344CB8AC3E}">
        <p14:creationId xmlns:p14="http://schemas.microsoft.com/office/powerpoint/2010/main" val="3487086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661116" y="557975"/>
            <a:ext cx="10261600" cy="411161"/>
          </a:xfrm>
        </p:spPr>
        <p:txBody>
          <a:bodyPr>
            <a:normAutofit fontScale="90000"/>
          </a:bodyPr>
          <a:lstStyle/>
          <a:p>
            <a:r>
              <a:rPr lang="en-GB" sz="2667" b="1" dirty="0">
                <a:solidFill>
                  <a:schemeClr val="accent1"/>
                </a:solidFill>
                <a:latin typeface="+mn-lt"/>
              </a:rPr>
              <a:t>CONTEXT OF THE ORGANIZATION (4)-EMS REQUIREMENTS</a:t>
            </a:r>
          </a:p>
        </p:txBody>
      </p:sp>
      <p:graphicFrame>
        <p:nvGraphicFramePr>
          <p:cNvPr id="4" name="Table 4">
            <a:extLst>
              <a:ext uri="{FF2B5EF4-FFF2-40B4-BE49-F238E27FC236}">
                <a16:creationId xmlns:a16="http://schemas.microsoft.com/office/drawing/2014/main" id="{F706FEB0-4D87-4E98-A959-6BFBD2B0D0CB}"/>
              </a:ext>
            </a:extLst>
          </p:cNvPr>
          <p:cNvGraphicFramePr>
            <a:graphicFrameLocks noGrp="1"/>
          </p:cNvGraphicFramePr>
          <p:nvPr>
            <p:ph idx="1"/>
            <p:extLst>
              <p:ext uri="{D42A27DB-BD31-4B8C-83A1-F6EECF244321}">
                <p14:modId xmlns:p14="http://schemas.microsoft.com/office/powerpoint/2010/main" val="3302394819"/>
              </p:ext>
            </p:extLst>
          </p:nvPr>
        </p:nvGraphicFramePr>
        <p:xfrm>
          <a:off x="812800" y="1087439"/>
          <a:ext cx="10261600" cy="4737192"/>
        </p:xfrm>
        <a:graphic>
          <a:graphicData uri="http://schemas.openxmlformats.org/drawingml/2006/table">
            <a:tbl>
              <a:tblPr firstRow="1" bandRow="1">
                <a:tableStyleId>{5C22544A-7EE6-4342-B048-85BDC9FD1C3A}</a:tableStyleId>
              </a:tblPr>
              <a:tblGrid>
                <a:gridCol w="5130800">
                  <a:extLst>
                    <a:ext uri="{9D8B030D-6E8A-4147-A177-3AD203B41FA5}">
                      <a16:colId xmlns:a16="http://schemas.microsoft.com/office/drawing/2014/main" val="1971812002"/>
                    </a:ext>
                  </a:extLst>
                </a:gridCol>
                <a:gridCol w="5130800">
                  <a:extLst>
                    <a:ext uri="{9D8B030D-6E8A-4147-A177-3AD203B41FA5}">
                      <a16:colId xmlns:a16="http://schemas.microsoft.com/office/drawing/2014/main" val="2298501881"/>
                    </a:ext>
                  </a:extLst>
                </a:gridCol>
              </a:tblGrid>
              <a:tr h="573003">
                <a:tc>
                  <a:txBody>
                    <a:bodyPr/>
                    <a:lstStyle/>
                    <a:p>
                      <a:r>
                        <a:rPr lang="en-US" sz="2400" dirty="0"/>
                        <a:t>Internal Context</a:t>
                      </a:r>
                      <a:endParaRPr lang="en-IN" sz="2400" dirty="0"/>
                    </a:p>
                  </a:txBody>
                  <a:tcPr marL="121920" marR="121920" marT="60960" marB="60960"/>
                </a:tc>
                <a:tc>
                  <a:txBody>
                    <a:bodyPr/>
                    <a:lstStyle/>
                    <a:p>
                      <a:r>
                        <a:rPr lang="en-US" sz="2400" dirty="0"/>
                        <a:t>External Context</a:t>
                      </a:r>
                      <a:endParaRPr lang="en-IN" sz="2400" dirty="0"/>
                    </a:p>
                  </a:txBody>
                  <a:tcPr marL="121920" marR="121920" marT="60960" marB="60960"/>
                </a:tc>
                <a:extLst>
                  <a:ext uri="{0D108BD9-81ED-4DB2-BD59-A6C34878D82A}">
                    <a16:rowId xmlns:a16="http://schemas.microsoft.com/office/drawing/2014/main" val="1394179347"/>
                  </a:ext>
                </a:extLst>
              </a:tr>
              <a:tr h="735101">
                <a:tc>
                  <a:txBody>
                    <a:bodyPr/>
                    <a:lstStyle/>
                    <a:p>
                      <a:r>
                        <a:rPr lang="en-US" sz="2400" dirty="0"/>
                        <a:t>Activities , processes ,products &amp; services</a:t>
                      </a:r>
                      <a:endParaRPr lang="en-IN" sz="2400" dirty="0"/>
                    </a:p>
                  </a:txBody>
                  <a:tcPr marL="121920" marR="121920" marT="60960" marB="60960"/>
                </a:tc>
                <a:tc>
                  <a:txBody>
                    <a:bodyPr/>
                    <a:lstStyle/>
                    <a:p>
                      <a:r>
                        <a:rPr lang="en-US" sz="2400" dirty="0"/>
                        <a:t>Legal &amp; other requirements</a:t>
                      </a:r>
                      <a:endParaRPr lang="en-IN" sz="2400" dirty="0"/>
                    </a:p>
                  </a:txBody>
                  <a:tcPr marL="121920" marR="121920" marT="60960" marB="60960"/>
                </a:tc>
                <a:extLst>
                  <a:ext uri="{0D108BD9-81ED-4DB2-BD59-A6C34878D82A}">
                    <a16:rowId xmlns:a16="http://schemas.microsoft.com/office/drawing/2014/main" val="1092210468"/>
                  </a:ext>
                </a:extLst>
              </a:tr>
              <a:tr h="735101">
                <a:tc>
                  <a:txBody>
                    <a:bodyPr/>
                    <a:lstStyle/>
                    <a:p>
                      <a:r>
                        <a:rPr lang="en-US" sz="2400" dirty="0"/>
                        <a:t>Strategic direction –action to achieve goal</a:t>
                      </a:r>
                      <a:endParaRPr lang="en-IN" sz="2400" dirty="0"/>
                    </a:p>
                  </a:txBody>
                  <a:tcPr marL="121920" marR="121920" marT="60960" marB="60960"/>
                </a:tc>
                <a:tc>
                  <a:txBody>
                    <a:bodyPr/>
                    <a:lstStyle/>
                    <a:p>
                      <a:r>
                        <a:rPr lang="en-US" sz="2400" dirty="0"/>
                        <a:t>Financial, technological ,economic ,nature &amp; competitive context.</a:t>
                      </a:r>
                      <a:endParaRPr lang="en-IN" sz="2400" dirty="0"/>
                    </a:p>
                  </a:txBody>
                  <a:tcPr marL="121920" marR="121920" marT="60960" marB="60960"/>
                </a:tc>
                <a:extLst>
                  <a:ext uri="{0D108BD9-81ED-4DB2-BD59-A6C34878D82A}">
                    <a16:rowId xmlns:a16="http://schemas.microsoft.com/office/drawing/2014/main" val="4214501740"/>
                  </a:ext>
                </a:extLst>
              </a:tr>
              <a:tr h="420058">
                <a:tc>
                  <a:txBody>
                    <a:bodyPr/>
                    <a:lstStyle/>
                    <a:p>
                      <a:r>
                        <a:rPr lang="en-US" sz="2400" dirty="0"/>
                        <a:t>Existing technology</a:t>
                      </a:r>
                      <a:endParaRPr lang="en-IN" sz="2400" dirty="0"/>
                    </a:p>
                  </a:txBody>
                  <a:tcPr marL="121920" marR="121920" marT="60960" marB="60960"/>
                </a:tc>
                <a:tc>
                  <a:txBody>
                    <a:bodyPr/>
                    <a:lstStyle/>
                    <a:p>
                      <a:r>
                        <a:rPr lang="en-US" sz="2400" dirty="0"/>
                        <a:t>Competitiveness </a:t>
                      </a:r>
                      <a:endParaRPr lang="en-IN" sz="2400" dirty="0"/>
                    </a:p>
                  </a:txBody>
                  <a:tcPr marL="121920" marR="121920" marT="60960" marB="60960"/>
                </a:tc>
                <a:extLst>
                  <a:ext uri="{0D108BD9-81ED-4DB2-BD59-A6C34878D82A}">
                    <a16:rowId xmlns:a16="http://schemas.microsoft.com/office/drawing/2014/main" val="1406460942"/>
                  </a:ext>
                </a:extLst>
              </a:tr>
              <a:tr h="420058">
                <a:tc>
                  <a:txBody>
                    <a:bodyPr/>
                    <a:lstStyle/>
                    <a:p>
                      <a:r>
                        <a:rPr lang="en-US" sz="2400" dirty="0"/>
                        <a:t>Personnel Competency </a:t>
                      </a:r>
                      <a:endParaRPr lang="en-IN" sz="2400" dirty="0"/>
                    </a:p>
                  </a:txBody>
                  <a:tcPr marL="121920" marR="121920" marT="60960" marB="60960"/>
                </a:tc>
                <a:tc>
                  <a:txBody>
                    <a:bodyPr/>
                    <a:lstStyle/>
                    <a:p>
                      <a:r>
                        <a:rPr lang="en-US" sz="2400" dirty="0"/>
                        <a:t>Market situation</a:t>
                      </a:r>
                      <a:endParaRPr lang="en-IN" sz="2400" dirty="0"/>
                    </a:p>
                  </a:txBody>
                  <a:tcPr marL="121920" marR="121920" marT="60960" marB="60960"/>
                </a:tc>
                <a:extLst>
                  <a:ext uri="{0D108BD9-81ED-4DB2-BD59-A6C34878D82A}">
                    <a16:rowId xmlns:a16="http://schemas.microsoft.com/office/drawing/2014/main" val="1562322838"/>
                  </a:ext>
                </a:extLst>
              </a:tr>
              <a:tr h="610214">
                <a:tc>
                  <a:txBody>
                    <a:bodyPr/>
                    <a:lstStyle/>
                    <a:p>
                      <a:r>
                        <a:rPr lang="en-US" sz="2400" dirty="0"/>
                        <a:t>Culture &amp; capabilities </a:t>
                      </a:r>
                      <a:endParaRPr lang="en-IN" sz="2400" dirty="0"/>
                    </a:p>
                  </a:txBody>
                  <a:tcPr marL="121920" marR="121920" marT="60960" marB="60960"/>
                </a:tc>
                <a:tc>
                  <a:txBody>
                    <a:bodyPr/>
                    <a:lstStyle/>
                    <a:p>
                      <a:r>
                        <a:rPr lang="en-US" sz="2400" dirty="0"/>
                        <a:t>Political, social and culture situation </a:t>
                      </a:r>
                      <a:endParaRPr lang="en-IN" sz="2400" dirty="0"/>
                    </a:p>
                  </a:txBody>
                  <a:tcPr marL="121920" marR="121920" marT="60960" marB="60960"/>
                </a:tc>
                <a:extLst>
                  <a:ext uri="{0D108BD9-81ED-4DB2-BD59-A6C34878D82A}">
                    <a16:rowId xmlns:a16="http://schemas.microsoft.com/office/drawing/2014/main" val="617941895"/>
                  </a:ext>
                </a:extLst>
              </a:tr>
              <a:tr h="871735">
                <a:tc>
                  <a:txBody>
                    <a:bodyPr/>
                    <a:lstStyle/>
                    <a:p>
                      <a:r>
                        <a:rPr lang="en-US" sz="2400" dirty="0"/>
                        <a:t>People, knowledge ,systems</a:t>
                      </a:r>
                      <a:endParaRPr lang="en-IN" sz="2400" dirty="0"/>
                    </a:p>
                  </a:txBody>
                  <a:tcPr marL="121920" marR="121920" marT="60960" marB="60960"/>
                </a:tc>
                <a:tc>
                  <a:txBody>
                    <a:bodyPr/>
                    <a:lstStyle/>
                    <a:p>
                      <a:r>
                        <a:rPr lang="en-US" sz="2400" dirty="0"/>
                        <a:t>Economic environments</a:t>
                      </a:r>
                    </a:p>
                    <a:p>
                      <a:r>
                        <a:rPr lang="en-US" sz="2400" dirty="0"/>
                        <a:t>International ,national ,regional or local.</a:t>
                      </a:r>
                      <a:endParaRPr lang="en-IN" sz="2400" dirty="0"/>
                    </a:p>
                  </a:txBody>
                  <a:tcPr marL="121920" marR="121920" marT="60960" marB="60960"/>
                </a:tc>
                <a:extLst>
                  <a:ext uri="{0D108BD9-81ED-4DB2-BD59-A6C34878D82A}">
                    <a16:rowId xmlns:a16="http://schemas.microsoft.com/office/drawing/2014/main" val="1243136374"/>
                  </a:ext>
                </a:extLst>
              </a:tr>
            </a:tbl>
          </a:graphicData>
        </a:graphic>
      </p:graphicFrame>
    </p:spTree>
    <p:extLst>
      <p:ext uri="{BB962C8B-B14F-4D97-AF65-F5344CB8AC3E}">
        <p14:creationId xmlns:p14="http://schemas.microsoft.com/office/powerpoint/2010/main" val="1190022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648236" y="579439"/>
            <a:ext cx="10261600" cy="411161"/>
          </a:xfrm>
        </p:spPr>
        <p:txBody>
          <a:bodyPr>
            <a:normAutofit fontScale="90000"/>
          </a:bodyPr>
          <a:lstStyle/>
          <a:p>
            <a:r>
              <a:rPr lang="en-GB" sz="2667" b="1" dirty="0">
                <a:solidFill>
                  <a:schemeClr val="accent1"/>
                </a:solidFill>
                <a:latin typeface="+mn-lt"/>
              </a:rPr>
              <a:t>CONTEXT OF THE ORGANIZATION (4)-EMS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778456" y="990600"/>
            <a:ext cx="5107189" cy="5283200"/>
          </a:xfrm>
        </p:spPr>
        <p:txBody>
          <a:bodyPr>
            <a:normAutofit/>
          </a:bodyPr>
          <a:lstStyle/>
          <a:p>
            <a:r>
              <a:rPr lang="en-US" b="1" dirty="0">
                <a:solidFill>
                  <a:schemeClr val="accent1"/>
                </a:solidFill>
              </a:rPr>
              <a:t>4.2 Understanding the needs and expectations of interested parties</a:t>
            </a:r>
          </a:p>
          <a:p>
            <a:r>
              <a:rPr lang="en-IN" b="1" dirty="0">
                <a:solidFill>
                  <a:schemeClr val="accent1"/>
                </a:solidFill>
              </a:rPr>
              <a:t>The organization shall determine:</a:t>
            </a:r>
          </a:p>
          <a:p>
            <a:r>
              <a:rPr lang="en-US" dirty="0">
                <a:solidFill>
                  <a:schemeClr val="accent1"/>
                </a:solidFill>
              </a:rPr>
              <a:t>a) the interested parties that are relevant to the environmental management system;</a:t>
            </a:r>
          </a:p>
          <a:p>
            <a:r>
              <a:rPr lang="en-US" dirty="0">
                <a:solidFill>
                  <a:schemeClr val="accent1"/>
                </a:solidFill>
              </a:rPr>
              <a:t>b) the relevant needs and expectations (i.e. requirements) of these interested parties;</a:t>
            </a:r>
          </a:p>
          <a:p>
            <a:r>
              <a:rPr lang="en-US" dirty="0">
                <a:solidFill>
                  <a:schemeClr val="accent1"/>
                </a:solidFill>
              </a:rPr>
              <a:t>c) which of these needs and expectations become its compliance obligations.</a:t>
            </a:r>
          </a:p>
        </p:txBody>
      </p:sp>
      <p:pic>
        <p:nvPicPr>
          <p:cNvPr id="4" name="Picture 3">
            <a:extLst>
              <a:ext uri="{FF2B5EF4-FFF2-40B4-BE49-F238E27FC236}">
                <a16:creationId xmlns:a16="http://schemas.microsoft.com/office/drawing/2014/main" id="{1FCC7B0C-460D-4310-A8E8-CC65F536BAAD}"/>
              </a:ext>
            </a:extLst>
          </p:cNvPr>
          <p:cNvPicPr>
            <a:picLocks noChangeAspect="1"/>
          </p:cNvPicPr>
          <p:nvPr/>
        </p:nvPicPr>
        <p:blipFill>
          <a:blip r:embed="rId2"/>
          <a:stretch>
            <a:fillRect/>
          </a:stretch>
        </p:blipFill>
        <p:spPr>
          <a:xfrm>
            <a:off x="6183158" y="1160939"/>
            <a:ext cx="5259005" cy="4942521"/>
          </a:xfrm>
          <a:prstGeom prst="rect">
            <a:avLst/>
          </a:prstGeom>
        </p:spPr>
      </p:pic>
    </p:spTree>
    <p:extLst>
      <p:ext uri="{BB962C8B-B14F-4D97-AF65-F5344CB8AC3E}">
        <p14:creationId xmlns:p14="http://schemas.microsoft.com/office/powerpoint/2010/main" val="609651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609600" y="540802"/>
            <a:ext cx="10261600" cy="411161"/>
          </a:xfrm>
        </p:spPr>
        <p:txBody>
          <a:bodyPr>
            <a:normAutofit fontScale="90000"/>
          </a:bodyPr>
          <a:lstStyle/>
          <a:p>
            <a:r>
              <a:rPr lang="en-GB" sz="2667" b="1" dirty="0">
                <a:solidFill>
                  <a:schemeClr val="accent1"/>
                </a:solidFill>
                <a:latin typeface="+mn-lt"/>
              </a:rPr>
              <a:t>CONTEXT OF THE ORGANIZATION (4)-EMS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762000" y="848932"/>
            <a:ext cx="9956800" cy="4876800"/>
          </a:xfrm>
        </p:spPr>
        <p:txBody>
          <a:bodyPr>
            <a:normAutofit/>
          </a:bodyPr>
          <a:lstStyle/>
          <a:p>
            <a:r>
              <a:rPr lang="en-US" b="1" dirty="0">
                <a:solidFill>
                  <a:schemeClr val="accent1"/>
                </a:solidFill>
              </a:rPr>
              <a:t>4.2 Understanding the needs and expectations of interested parties</a:t>
            </a:r>
          </a:p>
        </p:txBody>
      </p:sp>
      <p:graphicFrame>
        <p:nvGraphicFramePr>
          <p:cNvPr id="4" name="Table 4">
            <a:extLst>
              <a:ext uri="{FF2B5EF4-FFF2-40B4-BE49-F238E27FC236}">
                <a16:creationId xmlns:a16="http://schemas.microsoft.com/office/drawing/2014/main" id="{69C0685B-FA38-4079-82CA-EC77AB35E9DC}"/>
              </a:ext>
            </a:extLst>
          </p:cNvPr>
          <p:cNvGraphicFramePr>
            <a:graphicFrameLocks noGrp="1"/>
          </p:cNvGraphicFramePr>
          <p:nvPr>
            <p:extLst>
              <p:ext uri="{D42A27DB-BD31-4B8C-83A1-F6EECF244321}">
                <p14:modId xmlns:p14="http://schemas.microsoft.com/office/powerpoint/2010/main" val="909915617"/>
              </p:ext>
            </p:extLst>
          </p:nvPr>
        </p:nvGraphicFramePr>
        <p:xfrm>
          <a:off x="762001" y="1260093"/>
          <a:ext cx="10674439" cy="5120640"/>
        </p:xfrm>
        <a:graphic>
          <a:graphicData uri="http://schemas.openxmlformats.org/drawingml/2006/table">
            <a:tbl>
              <a:tblPr firstRow="1" bandRow="1">
                <a:tableStyleId>{5C22544A-7EE6-4342-B048-85BDC9FD1C3A}</a:tableStyleId>
              </a:tblPr>
              <a:tblGrid>
                <a:gridCol w="1309129">
                  <a:extLst>
                    <a:ext uri="{9D8B030D-6E8A-4147-A177-3AD203B41FA5}">
                      <a16:colId xmlns:a16="http://schemas.microsoft.com/office/drawing/2014/main" val="1505268854"/>
                    </a:ext>
                  </a:extLst>
                </a:gridCol>
                <a:gridCol w="1812642">
                  <a:extLst>
                    <a:ext uri="{9D8B030D-6E8A-4147-A177-3AD203B41FA5}">
                      <a16:colId xmlns:a16="http://schemas.microsoft.com/office/drawing/2014/main" val="2008828044"/>
                    </a:ext>
                  </a:extLst>
                </a:gridCol>
                <a:gridCol w="3927387">
                  <a:extLst>
                    <a:ext uri="{9D8B030D-6E8A-4147-A177-3AD203B41FA5}">
                      <a16:colId xmlns:a16="http://schemas.microsoft.com/office/drawing/2014/main" val="2015388725"/>
                    </a:ext>
                  </a:extLst>
                </a:gridCol>
                <a:gridCol w="3625281">
                  <a:extLst>
                    <a:ext uri="{9D8B030D-6E8A-4147-A177-3AD203B41FA5}">
                      <a16:colId xmlns:a16="http://schemas.microsoft.com/office/drawing/2014/main" val="1139553269"/>
                    </a:ext>
                  </a:extLst>
                </a:gridCol>
              </a:tblGrid>
              <a:tr h="890870">
                <a:tc>
                  <a:txBody>
                    <a:bodyPr/>
                    <a:lstStyle/>
                    <a:p>
                      <a:r>
                        <a:rPr lang="en-US" sz="1600" dirty="0"/>
                        <a:t>TYPE</a:t>
                      </a:r>
                      <a:endParaRPr lang="en-IN" sz="1600" dirty="0"/>
                    </a:p>
                  </a:txBody>
                  <a:tcPr marL="121920" marR="121920" marT="60960" marB="60960"/>
                </a:tc>
                <a:tc>
                  <a:txBody>
                    <a:bodyPr/>
                    <a:lstStyle/>
                    <a:p>
                      <a:r>
                        <a:rPr lang="en-US" sz="1600" dirty="0"/>
                        <a:t>INTRESTED PARTIES </a:t>
                      </a:r>
                      <a:endParaRPr lang="en-IN" sz="1600" dirty="0"/>
                    </a:p>
                  </a:txBody>
                  <a:tcPr marL="121920" marR="121920" marT="60960" marB="60960"/>
                </a:tc>
                <a:tc>
                  <a:txBody>
                    <a:bodyPr/>
                    <a:lstStyle/>
                    <a:p>
                      <a:r>
                        <a:rPr lang="en-US" sz="1600" dirty="0"/>
                        <a:t>NEED AND EXPECTATION OF INTRESTED PARTIES</a:t>
                      </a:r>
                      <a:endParaRPr lang="en-IN" sz="1600" dirty="0"/>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latin typeface="+mn-lt"/>
                          <a:ea typeface="+mn-ea"/>
                          <a:cs typeface="+mn-cs"/>
                        </a:rPr>
                        <a:t>NEED AND EXPECTATION OF THE ORGANIZATION</a:t>
                      </a:r>
                      <a:endParaRPr lang="en-IN" sz="1600" b="1" kern="1200" dirty="0">
                        <a:solidFill>
                          <a:schemeClr val="lt1"/>
                        </a:solidFill>
                        <a:latin typeface="+mn-lt"/>
                        <a:ea typeface="+mn-ea"/>
                        <a:cs typeface="+mn-cs"/>
                      </a:endParaRPr>
                    </a:p>
                    <a:p>
                      <a:endParaRPr lang="en-IN" sz="2400" dirty="0"/>
                    </a:p>
                  </a:txBody>
                  <a:tcPr marL="121920" marR="121920" marT="60960" marB="60960"/>
                </a:tc>
                <a:extLst>
                  <a:ext uri="{0D108BD9-81ED-4DB2-BD59-A6C34878D82A}">
                    <a16:rowId xmlns:a16="http://schemas.microsoft.com/office/drawing/2014/main" val="765538150"/>
                  </a:ext>
                </a:extLst>
              </a:tr>
              <a:tr h="556794">
                <a:tc>
                  <a:txBody>
                    <a:bodyPr/>
                    <a:lstStyle/>
                    <a:p>
                      <a:r>
                        <a:rPr lang="en-US" sz="1600" dirty="0"/>
                        <a:t>External </a:t>
                      </a:r>
                      <a:endParaRPr lang="en-IN" sz="1600" dirty="0"/>
                    </a:p>
                  </a:txBody>
                  <a:tcPr marL="121920" marR="121920" marT="60960" marB="60960"/>
                </a:tc>
                <a:tc>
                  <a:txBody>
                    <a:bodyPr/>
                    <a:lstStyle/>
                    <a:p>
                      <a:r>
                        <a:rPr lang="en-US" sz="1600" dirty="0"/>
                        <a:t>Customer </a:t>
                      </a:r>
                      <a:endParaRPr lang="en-IN" sz="1600" dirty="0"/>
                    </a:p>
                  </a:txBody>
                  <a:tcPr marL="121920" marR="121920" marT="60960" marB="60960"/>
                </a:tc>
                <a:tc>
                  <a:txBody>
                    <a:bodyPr/>
                    <a:lstStyle/>
                    <a:p>
                      <a:r>
                        <a:rPr lang="en-US" sz="1600" dirty="0"/>
                        <a:t>Follow all local law and Environment requirements</a:t>
                      </a:r>
                      <a:endParaRPr lang="en-IN" sz="1600" dirty="0"/>
                    </a:p>
                  </a:txBody>
                  <a:tcPr marL="121920" marR="121920" marT="60960" marB="60960"/>
                </a:tc>
                <a:tc>
                  <a:txBody>
                    <a:bodyPr/>
                    <a:lstStyle/>
                    <a:p>
                      <a:r>
                        <a:rPr lang="en-US" sz="1600" dirty="0"/>
                        <a:t>Customer satisfaction, good level and long term relationship </a:t>
                      </a:r>
                      <a:endParaRPr lang="en-IN" sz="1600" dirty="0"/>
                    </a:p>
                  </a:txBody>
                  <a:tcPr marL="121920" marR="121920" marT="60960" marB="60960"/>
                </a:tc>
                <a:extLst>
                  <a:ext uri="{0D108BD9-81ED-4DB2-BD59-A6C34878D82A}">
                    <a16:rowId xmlns:a16="http://schemas.microsoft.com/office/drawing/2014/main" val="258225095"/>
                  </a:ext>
                </a:extLst>
              </a:tr>
              <a:tr h="5567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External </a:t>
                      </a:r>
                      <a:endParaRPr lang="en-IN" sz="1600" kern="1200" dirty="0">
                        <a:solidFill>
                          <a:schemeClr val="dk1"/>
                        </a:solidFill>
                        <a:latin typeface="+mn-lt"/>
                        <a:ea typeface="+mn-ea"/>
                        <a:cs typeface="+mn-cs"/>
                      </a:endParaRPr>
                    </a:p>
                    <a:p>
                      <a:pPr marL="0" algn="l" defTabSz="914400" rtl="0" eaLnBrk="1" latinLnBrk="0" hangingPunct="1"/>
                      <a:endParaRPr lang="en-IN" sz="1600" kern="1200" dirty="0">
                        <a:solidFill>
                          <a:schemeClr val="dk1"/>
                        </a:solidFill>
                        <a:latin typeface="+mn-lt"/>
                        <a:ea typeface="+mn-ea"/>
                        <a:cs typeface="+mn-cs"/>
                      </a:endParaRPr>
                    </a:p>
                  </a:txBody>
                  <a:tcPr marL="121920" marR="121920" marT="60960" marB="60960"/>
                </a:tc>
                <a:tc>
                  <a:txBody>
                    <a:bodyPr/>
                    <a:lstStyle/>
                    <a:p>
                      <a:pPr marL="0" algn="l" defTabSz="914400" rtl="0" eaLnBrk="1" latinLnBrk="0" hangingPunct="1"/>
                      <a:r>
                        <a:rPr lang="en-US" sz="1600" kern="1200" dirty="0">
                          <a:solidFill>
                            <a:schemeClr val="dk1"/>
                          </a:solidFill>
                          <a:latin typeface="+mn-lt"/>
                          <a:ea typeface="+mn-ea"/>
                          <a:cs typeface="+mn-cs"/>
                        </a:rPr>
                        <a:t>External Provider</a:t>
                      </a:r>
                      <a:endParaRPr lang="en-IN" sz="1600" kern="1200" dirty="0">
                        <a:solidFill>
                          <a:schemeClr val="dk1"/>
                        </a:solidFill>
                        <a:latin typeface="+mn-lt"/>
                        <a:ea typeface="+mn-ea"/>
                        <a:cs typeface="+mn-cs"/>
                      </a:endParaRPr>
                    </a:p>
                  </a:txBody>
                  <a:tcPr marL="121920" marR="121920" marT="60960" marB="60960"/>
                </a:tc>
                <a:tc>
                  <a:txBody>
                    <a:bodyPr/>
                    <a:lstStyle/>
                    <a:p>
                      <a:r>
                        <a:rPr lang="en-US" sz="1600" kern="1200" dirty="0">
                          <a:solidFill>
                            <a:schemeClr val="dk1"/>
                          </a:solidFill>
                          <a:latin typeface="+mn-lt"/>
                          <a:ea typeface="+mn-ea"/>
                          <a:cs typeface="+mn-cs"/>
                        </a:rPr>
                        <a:t>Continuous order ,prompt payments as per agreed terms,</a:t>
                      </a:r>
                      <a:endParaRPr lang="en-IN" sz="1600" kern="1200" dirty="0">
                        <a:solidFill>
                          <a:schemeClr val="dk1"/>
                        </a:solidFill>
                        <a:latin typeface="+mn-lt"/>
                        <a:ea typeface="+mn-ea"/>
                        <a:cs typeface="+mn-cs"/>
                      </a:endParaRPr>
                    </a:p>
                  </a:txBody>
                  <a:tcPr marL="121920" marR="121920" marT="60960" marB="60960"/>
                </a:tc>
                <a:tc>
                  <a:txBody>
                    <a:bodyPr/>
                    <a:lstStyle/>
                    <a:p>
                      <a:r>
                        <a:rPr lang="en-US" sz="1600" kern="1200" dirty="0">
                          <a:solidFill>
                            <a:schemeClr val="dk1"/>
                          </a:solidFill>
                          <a:latin typeface="+mn-lt"/>
                          <a:ea typeface="+mn-ea"/>
                          <a:cs typeface="+mn-cs"/>
                        </a:rPr>
                        <a:t>Loyalty to external provider </a:t>
                      </a:r>
                      <a:endParaRPr lang="en-IN" sz="1600" kern="1200" dirty="0">
                        <a:solidFill>
                          <a:schemeClr val="dk1"/>
                        </a:solidFill>
                        <a:latin typeface="+mn-lt"/>
                        <a:ea typeface="+mn-ea"/>
                        <a:cs typeface="+mn-cs"/>
                      </a:endParaRPr>
                    </a:p>
                  </a:txBody>
                  <a:tcPr marL="121920" marR="121920" marT="60960" marB="60960"/>
                </a:tc>
                <a:extLst>
                  <a:ext uri="{0D108BD9-81ED-4DB2-BD59-A6C34878D82A}">
                    <a16:rowId xmlns:a16="http://schemas.microsoft.com/office/drawing/2014/main" val="2142467422"/>
                  </a:ext>
                </a:extLst>
              </a:tr>
              <a:tr h="7795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External </a:t>
                      </a:r>
                      <a:endParaRPr lang="en-IN" sz="16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1600" kern="1200" dirty="0">
                        <a:solidFill>
                          <a:schemeClr val="dk1"/>
                        </a:solidFill>
                        <a:latin typeface="+mn-lt"/>
                        <a:ea typeface="+mn-ea"/>
                        <a:cs typeface="+mn-cs"/>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Community </a:t>
                      </a:r>
                      <a:endParaRPr lang="en-IN" sz="1600" kern="1200" dirty="0">
                        <a:solidFill>
                          <a:schemeClr val="dk1"/>
                        </a:solidFill>
                        <a:latin typeface="+mn-lt"/>
                        <a:ea typeface="+mn-ea"/>
                        <a:cs typeface="+mn-cs"/>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Contribute positive to its local government and population. No complain relation to noise, pollution &amp; waste.</a:t>
                      </a:r>
                      <a:endParaRPr lang="en-IN" sz="1600" kern="1200" dirty="0">
                        <a:solidFill>
                          <a:schemeClr val="dk1"/>
                        </a:solidFill>
                        <a:latin typeface="+mn-lt"/>
                        <a:ea typeface="+mn-ea"/>
                        <a:cs typeface="+mn-cs"/>
                      </a:endParaRPr>
                    </a:p>
                  </a:txBody>
                  <a:tcPr marL="121920" marR="121920" marT="60960" marB="60960"/>
                </a:tc>
                <a:tc>
                  <a:txBody>
                    <a:bodyPr/>
                    <a:lstStyle/>
                    <a:p>
                      <a:r>
                        <a:rPr lang="en-US" sz="1600" kern="1200" dirty="0">
                          <a:solidFill>
                            <a:schemeClr val="dk1"/>
                          </a:solidFill>
                          <a:latin typeface="+mn-lt"/>
                          <a:ea typeface="+mn-ea"/>
                          <a:cs typeface="+mn-cs"/>
                        </a:rPr>
                        <a:t>Significance improvement in local environment. </a:t>
                      </a:r>
                      <a:endParaRPr lang="en-IN" sz="1600" kern="1200" dirty="0">
                        <a:solidFill>
                          <a:schemeClr val="dk1"/>
                        </a:solidFill>
                        <a:latin typeface="+mn-lt"/>
                        <a:ea typeface="+mn-ea"/>
                        <a:cs typeface="+mn-cs"/>
                      </a:endParaRPr>
                    </a:p>
                  </a:txBody>
                  <a:tcPr marL="121920" marR="121920" marT="60960" marB="60960"/>
                </a:tc>
                <a:extLst>
                  <a:ext uri="{0D108BD9-81ED-4DB2-BD59-A6C34878D82A}">
                    <a16:rowId xmlns:a16="http://schemas.microsoft.com/office/drawing/2014/main" val="545583944"/>
                  </a:ext>
                </a:extLst>
              </a:tr>
              <a:tr h="7795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Internal</a:t>
                      </a:r>
                      <a:endParaRPr lang="en-IN" sz="1600" kern="1200" dirty="0">
                        <a:solidFill>
                          <a:schemeClr val="dk1"/>
                        </a:solidFill>
                        <a:latin typeface="+mn-lt"/>
                        <a:ea typeface="+mn-ea"/>
                        <a:cs typeface="+mn-cs"/>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Owner(partner/investors)</a:t>
                      </a:r>
                      <a:endParaRPr lang="en-IN" sz="1600" kern="1200" dirty="0">
                        <a:solidFill>
                          <a:schemeClr val="dk1"/>
                        </a:solidFill>
                        <a:latin typeface="+mn-lt"/>
                        <a:ea typeface="+mn-ea"/>
                        <a:cs typeface="+mn-cs"/>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Profitability /good finance and legal compliance ,avoiding of fine or penalty </a:t>
                      </a:r>
                      <a:endParaRPr lang="en-IN" sz="1600" kern="1200" dirty="0">
                        <a:solidFill>
                          <a:schemeClr val="dk1"/>
                        </a:solidFill>
                        <a:latin typeface="+mn-lt"/>
                        <a:ea typeface="+mn-ea"/>
                        <a:cs typeface="+mn-cs"/>
                      </a:endParaRPr>
                    </a:p>
                  </a:txBody>
                  <a:tcPr marL="121920" marR="121920" marT="60960" marB="60960"/>
                </a:tc>
                <a:tc>
                  <a:txBody>
                    <a:bodyPr/>
                    <a:lstStyle/>
                    <a:p>
                      <a:r>
                        <a:rPr lang="en-US" sz="1600" kern="1200" dirty="0">
                          <a:solidFill>
                            <a:schemeClr val="dk1"/>
                          </a:solidFill>
                          <a:latin typeface="+mn-lt"/>
                          <a:ea typeface="+mn-ea"/>
                          <a:cs typeface="+mn-cs"/>
                        </a:rPr>
                        <a:t>Good working atmosphere ,Develop and implement smooth business running polices </a:t>
                      </a:r>
                      <a:endParaRPr lang="en-IN" sz="1600" kern="1200" dirty="0">
                        <a:solidFill>
                          <a:schemeClr val="dk1"/>
                        </a:solidFill>
                        <a:latin typeface="+mn-lt"/>
                        <a:ea typeface="+mn-ea"/>
                        <a:cs typeface="+mn-cs"/>
                      </a:endParaRPr>
                    </a:p>
                  </a:txBody>
                  <a:tcPr marL="121920" marR="121920" marT="60960" marB="60960"/>
                </a:tc>
                <a:extLst>
                  <a:ext uri="{0D108BD9-81ED-4DB2-BD59-A6C34878D82A}">
                    <a16:rowId xmlns:a16="http://schemas.microsoft.com/office/drawing/2014/main" val="899017577"/>
                  </a:ext>
                </a:extLst>
              </a:tr>
              <a:tr h="5567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Internal</a:t>
                      </a:r>
                      <a:endParaRPr lang="en-IN" sz="1600" kern="1200" dirty="0">
                        <a:solidFill>
                          <a:schemeClr val="dk1"/>
                        </a:solidFill>
                        <a:latin typeface="+mn-lt"/>
                        <a:ea typeface="+mn-ea"/>
                        <a:cs typeface="+mn-cs"/>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Staff</a:t>
                      </a:r>
                      <a:endParaRPr lang="en-IN" sz="1600" kern="1200" dirty="0">
                        <a:solidFill>
                          <a:schemeClr val="dk1"/>
                        </a:solidFill>
                        <a:latin typeface="+mn-lt"/>
                        <a:ea typeface="+mn-ea"/>
                        <a:cs typeface="+mn-cs"/>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Continuous job, timely wages, professional development and training</a:t>
                      </a:r>
                      <a:endParaRPr lang="en-IN" sz="1600" kern="1200" dirty="0">
                        <a:solidFill>
                          <a:schemeClr val="dk1"/>
                        </a:solidFill>
                        <a:latin typeface="+mn-lt"/>
                        <a:ea typeface="+mn-ea"/>
                        <a:cs typeface="+mn-cs"/>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100% output, loyalty with the organization </a:t>
                      </a:r>
                      <a:endParaRPr lang="en-IN" sz="1600" kern="1200" dirty="0">
                        <a:solidFill>
                          <a:schemeClr val="dk1"/>
                        </a:solidFill>
                        <a:latin typeface="+mn-lt"/>
                        <a:ea typeface="+mn-ea"/>
                        <a:cs typeface="+mn-cs"/>
                      </a:endParaRPr>
                    </a:p>
                  </a:txBody>
                  <a:tcPr marL="121920" marR="121920" marT="60960" marB="60960"/>
                </a:tc>
                <a:extLst>
                  <a:ext uri="{0D108BD9-81ED-4DB2-BD59-A6C34878D82A}">
                    <a16:rowId xmlns:a16="http://schemas.microsoft.com/office/drawing/2014/main" val="685890863"/>
                  </a:ext>
                </a:extLst>
              </a:tr>
              <a:tr h="5567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Internal</a:t>
                      </a:r>
                      <a:endParaRPr lang="en-IN" sz="1600" kern="1200" dirty="0">
                        <a:solidFill>
                          <a:schemeClr val="dk1"/>
                        </a:solidFill>
                        <a:latin typeface="+mn-lt"/>
                        <a:ea typeface="+mn-ea"/>
                        <a:cs typeface="+mn-cs"/>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Trade union</a:t>
                      </a:r>
                      <a:endParaRPr lang="en-IN" sz="1600" kern="1200" dirty="0">
                        <a:solidFill>
                          <a:schemeClr val="dk1"/>
                        </a:solidFill>
                        <a:latin typeface="+mn-lt"/>
                        <a:ea typeface="+mn-ea"/>
                        <a:cs typeface="+mn-cs"/>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latin typeface="+mn-lt"/>
                          <a:ea typeface="+mn-ea"/>
                          <a:cs typeface="+mn-cs"/>
                        </a:rPr>
                        <a:t>Effective implementation of national and local environment law and labor law</a:t>
                      </a:r>
                      <a:endParaRPr lang="en-IN" sz="1600" kern="1200" dirty="0">
                        <a:solidFill>
                          <a:schemeClr val="dk1"/>
                        </a:solidFill>
                        <a:latin typeface="+mn-lt"/>
                        <a:ea typeface="+mn-ea"/>
                        <a:cs typeface="+mn-cs"/>
                      </a:endParaRPr>
                    </a:p>
                  </a:txBody>
                  <a:tcPr marL="121920" marR="121920" marT="60960" marB="60960"/>
                </a:tc>
                <a:tc>
                  <a:txBody>
                    <a:bodyPr/>
                    <a:lstStyle/>
                    <a:p>
                      <a:r>
                        <a:rPr lang="en-US" sz="1600" kern="1200" dirty="0">
                          <a:solidFill>
                            <a:schemeClr val="dk1"/>
                          </a:solidFill>
                          <a:latin typeface="+mn-lt"/>
                          <a:ea typeface="+mn-ea"/>
                          <a:cs typeface="+mn-cs"/>
                        </a:rPr>
                        <a:t>Smooth flow of production without any interpretation </a:t>
                      </a:r>
                      <a:endParaRPr lang="en-IN" sz="1600" kern="1200" dirty="0">
                        <a:solidFill>
                          <a:schemeClr val="dk1"/>
                        </a:solidFill>
                        <a:latin typeface="+mn-lt"/>
                        <a:ea typeface="+mn-ea"/>
                        <a:cs typeface="+mn-cs"/>
                      </a:endParaRPr>
                    </a:p>
                  </a:txBody>
                  <a:tcPr marL="121920" marR="121920" marT="60960" marB="60960"/>
                </a:tc>
                <a:extLst>
                  <a:ext uri="{0D108BD9-81ED-4DB2-BD59-A6C34878D82A}">
                    <a16:rowId xmlns:a16="http://schemas.microsoft.com/office/drawing/2014/main" val="1922385227"/>
                  </a:ext>
                </a:extLst>
              </a:tr>
            </a:tbl>
          </a:graphicData>
        </a:graphic>
      </p:graphicFrame>
    </p:spTree>
    <p:extLst>
      <p:ext uri="{BB962C8B-B14F-4D97-AF65-F5344CB8AC3E}">
        <p14:creationId xmlns:p14="http://schemas.microsoft.com/office/powerpoint/2010/main" val="1293556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1031383" y="492482"/>
            <a:ext cx="9980054" cy="523876"/>
          </a:xfrm>
        </p:spPr>
        <p:txBody>
          <a:bodyPr vert="horz" lIns="121920" tIns="60960" rIns="121920" bIns="60960" rtlCol="0" anchor="ctr">
            <a:normAutofit fontScale="90000"/>
          </a:bodyPr>
          <a:lstStyle/>
          <a:p>
            <a:pPr defTabSz="1219170"/>
            <a:r>
              <a:rPr lang="en-US" sz="2667" b="1" dirty="0">
                <a:solidFill>
                  <a:srgbClr val="005495"/>
                </a:solidFill>
              </a:rPr>
              <a:t>CONTEXT OF THE ORGANIZATION (4)-EMS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838199" y="990600"/>
            <a:ext cx="6714067" cy="5186363"/>
          </a:xfrm>
        </p:spPr>
        <p:txBody>
          <a:bodyPr vert="horz" lIns="121920" tIns="60960" rIns="121920" bIns="60960" rtlCol="0">
            <a:normAutofit fontScale="92500" lnSpcReduction="10000"/>
          </a:bodyPr>
          <a:lstStyle/>
          <a:p>
            <a:pPr indent="-304792" defTabSz="1219170"/>
            <a:r>
              <a:rPr lang="en-US" sz="1867" b="1" dirty="0">
                <a:solidFill>
                  <a:srgbClr val="005495"/>
                </a:solidFill>
              </a:rPr>
              <a:t> 4.3 Determining the scope of the environmental management system</a:t>
            </a:r>
          </a:p>
          <a:p>
            <a:pPr indent="-304792" defTabSz="1219170"/>
            <a:r>
              <a:rPr lang="en-US" sz="1867" b="1" dirty="0">
                <a:solidFill>
                  <a:srgbClr val="005495"/>
                </a:solidFill>
              </a:rPr>
              <a:t>The organization shall determine the boundaries and applicability of the environmental management system to establish its scope.</a:t>
            </a:r>
          </a:p>
          <a:p>
            <a:pPr indent="-304792" defTabSz="1219170"/>
            <a:r>
              <a:rPr lang="en-US" sz="1867" b="1" dirty="0">
                <a:solidFill>
                  <a:srgbClr val="005495"/>
                </a:solidFill>
              </a:rPr>
              <a:t>When determining this scope, the organization shall consider:</a:t>
            </a:r>
          </a:p>
          <a:p>
            <a:pPr indent="-304792" defTabSz="1219170"/>
            <a:r>
              <a:rPr lang="en-US" sz="1867" dirty="0">
                <a:solidFill>
                  <a:srgbClr val="005495"/>
                </a:solidFill>
              </a:rPr>
              <a:t>a) the external and internal issues referred to in 4.1;</a:t>
            </a:r>
          </a:p>
          <a:p>
            <a:pPr indent="-304792" defTabSz="1219170"/>
            <a:r>
              <a:rPr lang="en-US" sz="1867" dirty="0">
                <a:solidFill>
                  <a:srgbClr val="005495"/>
                </a:solidFill>
              </a:rPr>
              <a:t>b) the compliance obligations referred to in 4.2;</a:t>
            </a:r>
          </a:p>
          <a:p>
            <a:pPr indent="-304792" defTabSz="1219170"/>
            <a:r>
              <a:rPr lang="en-US" sz="1867" dirty="0">
                <a:solidFill>
                  <a:srgbClr val="005495"/>
                </a:solidFill>
              </a:rPr>
              <a:t>c) its organizational units, functions and physical boundaries;</a:t>
            </a:r>
          </a:p>
          <a:p>
            <a:pPr indent="-304792" defTabSz="1219170"/>
            <a:r>
              <a:rPr lang="en-US" sz="1867" dirty="0">
                <a:solidFill>
                  <a:srgbClr val="005495"/>
                </a:solidFill>
              </a:rPr>
              <a:t>d) its activities, products and services;</a:t>
            </a:r>
          </a:p>
          <a:p>
            <a:pPr indent="-304792" defTabSz="1219170"/>
            <a:r>
              <a:rPr lang="en-US" sz="1867" dirty="0">
                <a:solidFill>
                  <a:srgbClr val="005495"/>
                </a:solidFill>
              </a:rPr>
              <a:t>e) its authority and ability to exercise control and influence.</a:t>
            </a:r>
          </a:p>
          <a:p>
            <a:pPr indent="-304792" defTabSz="1219170"/>
            <a:r>
              <a:rPr lang="en-US" sz="1867" dirty="0">
                <a:solidFill>
                  <a:srgbClr val="005495"/>
                </a:solidFill>
              </a:rPr>
              <a:t>Once the scope is defined, all activities, products and services of the organization within that scope need to be included in the environmental management system.</a:t>
            </a:r>
          </a:p>
          <a:p>
            <a:pPr indent="-304792" defTabSz="1219170"/>
            <a:endParaRPr lang="en-US" sz="1867" dirty="0">
              <a:solidFill>
                <a:srgbClr val="005495"/>
              </a:solidFill>
            </a:endParaRPr>
          </a:p>
          <a:p>
            <a:pPr indent="-304792" defTabSz="1219170"/>
            <a:r>
              <a:rPr lang="en-US" sz="1867" dirty="0">
                <a:solidFill>
                  <a:srgbClr val="005495"/>
                </a:solidFill>
              </a:rPr>
              <a:t>The scope shall be maintained as documented information and be available to interested parties.</a:t>
            </a:r>
          </a:p>
        </p:txBody>
      </p:sp>
      <p:pic>
        <p:nvPicPr>
          <p:cNvPr id="5" name="Picture 4" descr="A close up of a piece of paper&#10;&#10;Description automatically generated">
            <a:extLst>
              <a:ext uri="{FF2B5EF4-FFF2-40B4-BE49-F238E27FC236}">
                <a16:creationId xmlns:a16="http://schemas.microsoft.com/office/drawing/2014/main" id="{3AA8BBB1-892B-4F39-BFEB-D175C735C2D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593" r="21852" b="1"/>
          <a:stretch/>
        </p:blipFill>
        <p:spPr>
          <a:xfrm>
            <a:off x="8020568" y="1193801"/>
            <a:ext cx="3152440" cy="4470399"/>
          </a:xfrm>
          <a:prstGeom prst="rect">
            <a:avLst/>
          </a:prstGeom>
        </p:spPr>
      </p:pic>
    </p:spTree>
    <p:extLst>
      <p:ext uri="{BB962C8B-B14F-4D97-AF65-F5344CB8AC3E}">
        <p14:creationId xmlns:p14="http://schemas.microsoft.com/office/powerpoint/2010/main" val="33423113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970209" y="561306"/>
            <a:ext cx="9951076" cy="930276"/>
          </a:xfrm>
        </p:spPr>
        <p:txBody>
          <a:bodyPr vert="horz" lIns="121920" tIns="60960" rIns="121920" bIns="60960" rtlCol="0" anchor="ctr">
            <a:normAutofit fontScale="90000"/>
          </a:bodyPr>
          <a:lstStyle/>
          <a:p>
            <a:pPr defTabSz="1219170">
              <a:spcBef>
                <a:spcPts val="1000"/>
              </a:spcBef>
            </a:pPr>
            <a:r>
              <a:rPr lang="en-US" sz="2667" b="1" dirty="0">
                <a:solidFill>
                  <a:srgbClr val="005495"/>
                </a:solidFill>
                <a:latin typeface="+mn-lt"/>
                <a:ea typeface="+mn-ea"/>
                <a:cs typeface="+mn-cs"/>
              </a:rPr>
              <a:t>CONTEXT OF THE ORGANIZATION (4)-EMS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838200" y="1825624"/>
            <a:ext cx="10515600" cy="4351339"/>
          </a:xfrm>
        </p:spPr>
        <p:txBody>
          <a:bodyPr vert="horz" lIns="121920" tIns="60960" rIns="121920" bIns="60960" rtlCol="0">
            <a:normAutofit/>
          </a:bodyPr>
          <a:lstStyle/>
          <a:p>
            <a:pPr defTabSz="1219170"/>
            <a:r>
              <a:rPr lang="en-US" b="1" dirty="0">
                <a:solidFill>
                  <a:srgbClr val="005495"/>
                </a:solidFill>
              </a:rPr>
              <a:t> 4.4  Environmental management system</a:t>
            </a:r>
          </a:p>
          <a:p>
            <a:pPr indent="-304792" defTabSz="1219170"/>
            <a:r>
              <a:rPr lang="en-US" dirty="0">
                <a:solidFill>
                  <a:srgbClr val="005495"/>
                </a:solidFill>
              </a:rPr>
              <a:t>To achieve the intended outcomes, including enhancing its environmental performance, the organization shall establish, implement, maintain and continually improve an environmental management system, including the processes needed and their interactions, in accordance with the requirements of this International Standard. </a:t>
            </a:r>
          </a:p>
          <a:p>
            <a:pPr indent="-304792" defTabSz="1219170"/>
            <a:r>
              <a:rPr lang="en-US" dirty="0">
                <a:solidFill>
                  <a:srgbClr val="005495"/>
                </a:solidFill>
              </a:rPr>
              <a:t>The organization shall consider the knowledge gained in 4.1 and 4.2 when establishing and maintaining the environmental management system.</a:t>
            </a:r>
          </a:p>
        </p:txBody>
      </p:sp>
    </p:spTree>
    <p:extLst>
      <p:ext uri="{BB962C8B-B14F-4D97-AF65-F5344CB8AC3E}">
        <p14:creationId xmlns:p14="http://schemas.microsoft.com/office/powerpoint/2010/main" val="1361232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015999" y="482601"/>
            <a:ext cx="6645635" cy="858521"/>
          </a:xfrm>
        </p:spPr>
        <p:txBody>
          <a:bodyPr vert="horz" lIns="121920" tIns="60960" rIns="121920" bIns="60960" rtlCol="0" anchor="b">
            <a:normAutofit fontScale="90000"/>
          </a:bodyPr>
          <a:lstStyle/>
          <a:p>
            <a:pPr defTabSz="1219170"/>
            <a:r>
              <a:rPr lang="en-US" sz="2667" b="1" dirty="0"/>
              <a:t>LEADERSHIP (5)-EMS REQUIREMENTS</a:t>
            </a:r>
            <a:endParaRPr lang="en-US" sz="2667" dirty="0"/>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09625" y="1600201"/>
            <a:ext cx="6911975" cy="4617720"/>
          </a:xfrm>
        </p:spPr>
        <p:txBody>
          <a:bodyPr vert="horz" lIns="121920" tIns="60960" rIns="121920" bIns="60960" rtlCol="0">
            <a:normAutofit fontScale="92500"/>
          </a:bodyPr>
          <a:lstStyle/>
          <a:p>
            <a:pPr indent="-304792" defTabSz="1219170"/>
            <a:r>
              <a:rPr lang="en-US" sz="1867" b="1" dirty="0">
                <a:solidFill>
                  <a:srgbClr val="005495"/>
                </a:solidFill>
              </a:rPr>
              <a:t>5.1 Leadership and commitment</a:t>
            </a:r>
          </a:p>
          <a:p>
            <a:pPr indent="-304792" defTabSz="1219170"/>
            <a:r>
              <a:rPr lang="en-US" sz="1867" dirty="0">
                <a:solidFill>
                  <a:srgbClr val="005495"/>
                </a:solidFill>
              </a:rPr>
              <a:t>Top management shall demonstrate leadership and commitment with respect to the environmental management system by:</a:t>
            </a:r>
          </a:p>
          <a:p>
            <a:pPr indent="-304792" defTabSz="1219170"/>
            <a:r>
              <a:rPr lang="en-US" sz="1867" dirty="0">
                <a:solidFill>
                  <a:srgbClr val="005495"/>
                </a:solidFill>
              </a:rPr>
              <a:t>a) taking accountability for the effectiveness of the environmental management system;</a:t>
            </a:r>
          </a:p>
          <a:p>
            <a:pPr indent="-304792" defTabSz="1219170"/>
            <a:r>
              <a:rPr lang="en-US" sz="1867" dirty="0">
                <a:solidFill>
                  <a:srgbClr val="005495"/>
                </a:solidFill>
              </a:rPr>
              <a:t>b) ensuring that the environmental policy and environmental objectives are established and are compatible with the strategic direction and the context of the organization;</a:t>
            </a:r>
          </a:p>
          <a:p>
            <a:pPr indent="-304792" defTabSz="1219170"/>
            <a:r>
              <a:rPr lang="en-US" sz="1867" dirty="0">
                <a:solidFill>
                  <a:srgbClr val="005495"/>
                </a:solidFill>
              </a:rPr>
              <a:t>c) ensuring the integration of the environmental management system requirements into the organization’s business processes;</a:t>
            </a:r>
          </a:p>
          <a:p>
            <a:pPr indent="-304792" defTabSz="1219170"/>
            <a:r>
              <a:rPr lang="en-US" sz="1867" dirty="0">
                <a:solidFill>
                  <a:srgbClr val="005495"/>
                </a:solidFill>
              </a:rPr>
              <a:t>d) ensuring that the resources needed for the environmental management system are available;</a:t>
            </a:r>
          </a:p>
          <a:p>
            <a:pPr indent="-304792" defTabSz="1219170"/>
            <a:r>
              <a:rPr lang="en-US" sz="1867" dirty="0">
                <a:solidFill>
                  <a:srgbClr val="005495"/>
                </a:solidFill>
              </a:rPr>
              <a:t>e) communicating the importance of effective environmental management and of conforming to the environmental management system requirements;</a:t>
            </a:r>
          </a:p>
        </p:txBody>
      </p:sp>
      <p:pic>
        <p:nvPicPr>
          <p:cNvPr id="5" name="Picture 4" descr="A picture containing object, food&#10;&#10;Description automatically generated">
            <a:extLst>
              <a:ext uri="{FF2B5EF4-FFF2-40B4-BE49-F238E27FC236}">
                <a16:creationId xmlns:a16="http://schemas.microsoft.com/office/drawing/2014/main" id="{25EECE79-500F-438E-A293-CA301E1598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1635" y="1382713"/>
            <a:ext cx="3692165" cy="4179887"/>
          </a:xfrm>
          <a:prstGeom prst="rect">
            <a:avLst/>
          </a:prstGeom>
        </p:spPr>
      </p:pic>
    </p:spTree>
    <p:extLst>
      <p:ext uri="{BB962C8B-B14F-4D97-AF65-F5344CB8AC3E}">
        <p14:creationId xmlns:p14="http://schemas.microsoft.com/office/powerpoint/2010/main" val="478435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939227" y="571187"/>
            <a:ext cx="6620932" cy="625476"/>
          </a:xfrm>
        </p:spPr>
        <p:txBody>
          <a:bodyPr vert="horz" lIns="121920" tIns="60960" rIns="121920" bIns="60960" rtlCol="0" anchor="ctr">
            <a:normAutofit fontScale="90000"/>
          </a:bodyPr>
          <a:lstStyle/>
          <a:p>
            <a:pPr defTabSz="1219170"/>
            <a:r>
              <a:rPr lang="en-US" sz="2667" b="1" dirty="0">
                <a:solidFill>
                  <a:srgbClr val="005495"/>
                </a:solidFill>
                <a:latin typeface="+mn-lt"/>
                <a:ea typeface="+mn-ea"/>
                <a:cs typeface="+mn-cs"/>
              </a:rPr>
              <a:t>LEADERSHIP (5)-EMS REQUIREMENTS</a:t>
            </a: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38200" y="1825624"/>
            <a:ext cx="8610600" cy="4351339"/>
          </a:xfrm>
        </p:spPr>
        <p:txBody>
          <a:bodyPr vert="horz" lIns="121920" tIns="60960" rIns="121920" bIns="60960" rtlCol="0">
            <a:normAutofit/>
          </a:bodyPr>
          <a:lstStyle/>
          <a:p>
            <a:pPr defTabSz="1219170"/>
            <a:r>
              <a:rPr lang="en-US" b="1" dirty="0">
                <a:solidFill>
                  <a:srgbClr val="005495"/>
                </a:solidFill>
              </a:rPr>
              <a:t>5.1 Leadership and commitment (Cont..)</a:t>
            </a:r>
          </a:p>
          <a:p>
            <a:pPr indent="-304792" defTabSz="1219170"/>
            <a:r>
              <a:rPr lang="en-US" dirty="0">
                <a:solidFill>
                  <a:srgbClr val="005495"/>
                </a:solidFill>
              </a:rPr>
              <a:t>f) ensuring that the environmental management system achieves its intended outcomes;</a:t>
            </a:r>
          </a:p>
          <a:p>
            <a:pPr indent="-304792" defTabSz="1219170"/>
            <a:r>
              <a:rPr lang="en-US" dirty="0">
                <a:solidFill>
                  <a:srgbClr val="005495"/>
                </a:solidFill>
              </a:rPr>
              <a:t>g) directing and supporting persons to contribute to the effectiveness of the environmental management system;</a:t>
            </a:r>
          </a:p>
          <a:p>
            <a:pPr indent="-304792" defTabSz="1219170"/>
            <a:r>
              <a:rPr lang="en-US" dirty="0">
                <a:solidFill>
                  <a:srgbClr val="005495"/>
                </a:solidFill>
              </a:rPr>
              <a:t>h) promoting continual improvement;</a:t>
            </a:r>
          </a:p>
          <a:p>
            <a:pPr indent="-304792" defTabSz="1219170"/>
            <a:r>
              <a:rPr lang="en-US" dirty="0" err="1">
                <a:solidFill>
                  <a:srgbClr val="005495"/>
                </a:solidFill>
              </a:rPr>
              <a:t>i</a:t>
            </a:r>
            <a:r>
              <a:rPr lang="en-US" dirty="0">
                <a:solidFill>
                  <a:srgbClr val="005495"/>
                </a:solidFill>
              </a:rPr>
              <a:t>) supporting other relevant management roles to demonstrate their leadership as it applies to their areas of responsibility.</a:t>
            </a:r>
          </a:p>
        </p:txBody>
      </p:sp>
    </p:spTree>
    <p:extLst>
      <p:ext uri="{BB962C8B-B14F-4D97-AF65-F5344CB8AC3E}">
        <p14:creationId xmlns:p14="http://schemas.microsoft.com/office/powerpoint/2010/main" val="2155311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838200" y="481035"/>
            <a:ext cx="8407400" cy="828676"/>
          </a:xfrm>
        </p:spPr>
        <p:txBody>
          <a:bodyPr vert="horz" lIns="121920" tIns="60960" rIns="121920" bIns="60960" rtlCol="0" anchor="ctr">
            <a:noAutofit/>
          </a:bodyPr>
          <a:lstStyle/>
          <a:p>
            <a:pPr defTabSz="1219170"/>
            <a:r>
              <a:rPr lang="en-US" sz="2667" b="1" dirty="0">
                <a:solidFill>
                  <a:srgbClr val="005495"/>
                </a:solidFill>
              </a:rPr>
              <a:t>LEADERSHIP (5)-EMS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838200" y="1193800"/>
            <a:ext cx="6714744" cy="4983163"/>
          </a:xfrm>
        </p:spPr>
        <p:txBody>
          <a:bodyPr vert="horz" lIns="121920" tIns="60960" rIns="121920" bIns="60960" rtlCol="0">
            <a:normAutofit lnSpcReduction="10000"/>
          </a:bodyPr>
          <a:lstStyle/>
          <a:p>
            <a:pPr indent="-304792" defTabSz="1219170"/>
            <a:r>
              <a:rPr lang="en-US" sz="1867" b="1" dirty="0">
                <a:solidFill>
                  <a:srgbClr val="005495"/>
                </a:solidFill>
              </a:rPr>
              <a:t> 5.2 Environmental policy</a:t>
            </a:r>
          </a:p>
          <a:p>
            <a:pPr indent="-304792" defTabSz="1219170"/>
            <a:r>
              <a:rPr lang="en-US" sz="1867" dirty="0">
                <a:solidFill>
                  <a:srgbClr val="005495"/>
                </a:solidFill>
              </a:rPr>
              <a:t>Top management shall establish, implement and maintain an environmental policy that, within the defined scope of its environmental management system:</a:t>
            </a:r>
          </a:p>
          <a:p>
            <a:pPr indent="-304792" defTabSz="1219170"/>
            <a:r>
              <a:rPr lang="en-US" sz="1867" dirty="0">
                <a:solidFill>
                  <a:srgbClr val="005495"/>
                </a:solidFill>
              </a:rPr>
              <a:t>a) is appropriate to the purpose and context of the organization, including the nature, scale and environmental impacts of its activities, products and services;</a:t>
            </a:r>
          </a:p>
          <a:p>
            <a:pPr indent="-304792" defTabSz="1219170"/>
            <a:r>
              <a:rPr lang="en-US" sz="1867" dirty="0">
                <a:solidFill>
                  <a:srgbClr val="005495"/>
                </a:solidFill>
              </a:rPr>
              <a:t>b) provides a framework for setting environmental objectives;</a:t>
            </a:r>
          </a:p>
          <a:p>
            <a:pPr indent="-304792" defTabSz="1219170"/>
            <a:r>
              <a:rPr lang="en-US" sz="1867" dirty="0">
                <a:solidFill>
                  <a:srgbClr val="005495"/>
                </a:solidFill>
              </a:rPr>
              <a:t>c) includes a commitment to the protection of the environment, including prevention of pollution and other specific commitment(s) relevant to the context of the organization;</a:t>
            </a:r>
          </a:p>
          <a:p>
            <a:pPr indent="-304792" defTabSz="1219170"/>
            <a:r>
              <a:rPr lang="en-US" sz="1867" dirty="0">
                <a:solidFill>
                  <a:srgbClr val="005495"/>
                </a:solidFill>
              </a:rPr>
              <a:t>d) includes a commitment to fulfil its compliance obligations;</a:t>
            </a:r>
          </a:p>
          <a:p>
            <a:pPr indent="-304792" defTabSz="1219170"/>
            <a:r>
              <a:rPr lang="en-US" sz="1867" dirty="0">
                <a:solidFill>
                  <a:srgbClr val="005495"/>
                </a:solidFill>
              </a:rPr>
              <a:t>e) includes a commitment to continual improvement of the environmental management system to enhance environmental performance.</a:t>
            </a:r>
          </a:p>
        </p:txBody>
      </p:sp>
      <p:pic>
        <p:nvPicPr>
          <p:cNvPr id="5" name="Picture 4" descr="A picture containing indoor, table, book, sitting&#10;&#10;Description automatically generated">
            <a:extLst>
              <a:ext uri="{FF2B5EF4-FFF2-40B4-BE49-F238E27FC236}">
                <a16:creationId xmlns:a16="http://schemas.microsoft.com/office/drawing/2014/main" id="{ED325070-AC3F-4D40-9C3E-0FB6F78172E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1182" r="6292"/>
          <a:stretch/>
        </p:blipFill>
        <p:spPr>
          <a:xfrm>
            <a:off x="8037577" y="1904281"/>
            <a:ext cx="3374809" cy="4272681"/>
          </a:xfrm>
          <a:prstGeom prst="rect">
            <a:avLst/>
          </a:prstGeom>
        </p:spPr>
      </p:pic>
    </p:spTree>
    <p:extLst>
      <p:ext uri="{BB962C8B-B14F-4D97-AF65-F5344CB8AC3E}">
        <p14:creationId xmlns:p14="http://schemas.microsoft.com/office/powerpoint/2010/main" val="1830966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838200" y="365125"/>
            <a:ext cx="9321800" cy="1031876"/>
          </a:xfrm>
        </p:spPr>
        <p:txBody>
          <a:bodyPr vert="horz" lIns="121920" tIns="60960" rIns="121920" bIns="60960" rtlCol="0" anchor="ctr">
            <a:normAutofit/>
          </a:bodyPr>
          <a:lstStyle/>
          <a:p>
            <a:pPr algn="ctr" defTabSz="1219170"/>
            <a:r>
              <a:rPr lang="en-US" sz="2667" b="1" dirty="0">
                <a:latin typeface="+mn-lt"/>
                <a:ea typeface="+mn-ea"/>
                <a:cs typeface="+mn-cs"/>
              </a:rPr>
              <a:t>LEADERSHIP (5)-EMS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2248580" y="2000249"/>
            <a:ext cx="7694840" cy="4176713"/>
          </a:xfrm>
        </p:spPr>
        <p:txBody>
          <a:bodyPr vert="horz" lIns="121920" tIns="60960" rIns="121920" bIns="60960" rtlCol="0">
            <a:normAutofit/>
          </a:bodyPr>
          <a:lstStyle/>
          <a:p>
            <a:pPr indent="-304792" defTabSz="1219170"/>
            <a:r>
              <a:rPr lang="en-US" b="1" dirty="0"/>
              <a:t> </a:t>
            </a:r>
            <a:r>
              <a:rPr lang="en-US" b="1" dirty="0">
                <a:solidFill>
                  <a:schemeClr val="accent1">
                    <a:lumMod val="75000"/>
                  </a:schemeClr>
                </a:solidFill>
              </a:rPr>
              <a:t>5.2 Environmental policy (Cont..)</a:t>
            </a:r>
          </a:p>
          <a:p>
            <a:pPr indent="-304792" defTabSz="1219170"/>
            <a:r>
              <a:rPr lang="en-US" b="1" dirty="0">
                <a:solidFill>
                  <a:schemeClr val="accent1">
                    <a:lumMod val="75000"/>
                  </a:schemeClr>
                </a:solidFill>
              </a:rPr>
              <a:t>The environmental policy shall:</a:t>
            </a:r>
          </a:p>
          <a:p>
            <a:pPr indent="-304792" defTabSz="1219170"/>
            <a:r>
              <a:rPr lang="en-US" dirty="0">
                <a:solidFill>
                  <a:schemeClr val="accent1">
                    <a:lumMod val="75000"/>
                  </a:schemeClr>
                </a:solidFill>
              </a:rPr>
              <a:t> be maintained as documented information;</a:t>
            </a:r>
          </a:p>
          <a:p>
            <a:pPr indent="-304792" defTabSz="1219170"/>
            <a:r>
              <a:rPr lang="en-US" dirty="0">
                <a:solidFill>
                  <a:schemeClr val="accent1">
                    <a:lumMod val="75000"/>
                  </a:schemeClr>
                </a:solidFill>
              </a:rPr>
              <a:t> be communicated within the organization;</a:t>
            </a:r>
          </a:p>
          <a:p>
            <a:pPr indent="-304792" defTabSz="1219170"/>
            <a:r>
              <a:rPr lang="en-US" dirty="0">
                <a:solidFill>
                  <a:schemeClr val="accent1">
                    <a:lumMod val="75000"/>
                  </a:schemeClr>
                </a:solidFill>
              </a:rPr>
              <a:t> be available to interested parties.</a:t>
            </a:r>
          </a:p>
        </p:txBody>
      </p:sp>
    </p:spTree>
    <p:extLst>
      <p:ext uri="{BB962C8B-B14F-4D97-AF65-F5344CB8AC3E}">
        <p14:creationId xmlns:p14="http://schemas.microsoft.com/office/powerpoint/2010/main" val="294982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1913469" y="365125"/>
            <a:ext cx="7230532" cy="930276"/>
          </a:xfrm>
        </p:spPr>
        <p:txBody>
          <a:bodyPr vert="horz" lIns="121920" tIns="60960" rIns="121920" bIns="60960" rtlCol="0" anchor="ctr">
            <a:normAutofit/>
          </a:bodyPr>
          <a:lstStyle/>
          <a:p>
            <a:pPr defTabSz="1219170"/>
            <a:r>
              <a:rPr lang="en-US" sz="2667" b="1" dirty="0">
                <a:latin typeface="+mn-lt"/>
                <a:ea typeface="+mn-ea"/>
                <a:cs typeface="+mn-cs"/>
              </a:rPr>
              <a:t>LEADERSHIP (5)-EMS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838200" y="1825624"/>
            <a:ext cx="9525000" cy="4351339"/>
          </a:xfrm>
        </p:spPr>
        <p:txBody>
          <a:bodyPr vert="horz" lIns="121920" tIns="60960" rIns="121920" bIns="60960" rtlCol="0">
            <a:normAutofit lnSpcReduction="10000"/>
          </a:bodyPr>
          <a:lstStyle/>
          <a:p>
            <a:pPr defTabSz="1219170"/>
            <a:r>
              <a:rPr lang="en-US" b="1" dirty="0"/>
              <a:t> </a:t>
            </a:r>
            <a:r>
              <a:rPr lang="en-US" b="1" dirty="0">
                <a:solidFill>
                  <a:schemeClr val="accent1">
                    <a:lumMod val="75000"/>
                  </a:schemeClr>
                </a:solidFill>
              </a:rPr>
              <a:t>5.3 Organizational roles, responsibilities and authorities</a:t>
            </a:r>
          </a:p>
          <a:p>
            <a:pPr indent="-304792" defTabSz="1219170"/>
            <a:r>
              <a:rPr lang="en-US" b="1" dirty="0">
                <a:solidFill>
                  <a:schemeClr val="accent1">
                    <a:lumMod val="75000"/>
                  </a:schemeClr>
                </a:solidFill>
              </a:rPr>
              <a:t>Top management shall ensure that the responsibilities and authorities for relevant roles are assigned and communicated within the organization.</a:t>
            </a:r>
          </a:p>
          <a:p>
            <a:pPr indent="-304792" defTabSz="1219170"/>
            <a:r>
              <a:rPr lang="en-US" b="1" dirty="0">
                <a:solidFill>
                  <a:schemeClr val="accent1">
                    <a:lumMod val="75000"/>
                  </a:schemeClr>
                </a:solidFill>
              </a:rPr>
              <a:t>Top management shall assign the responsibility and authority for:</a:t>
            </a:r>
          </a:p>
          <a:p>
            <a:pPr indent="-304792" defTabSz="1219170"/>
            <a:endParaRPr lang="en-US" b="1" dirty="0">
              <a:solidFill>
                <a:schemeClr val="accent1">
                  <a:lumMod val="75000"/>
                </a:schemeClr>
              </a:solidFill>
            </a:endParaRPr>
          </a:p>
          <a:p>
            <a:pPr indent="-304792" defTabSz="1219170"/>
            <a:r>
              <a:rPr lang="en-US" dirty="0">
                <a:solidFill>
                  <a:schemeClr val="accent1">
                    <a:lumMod val="75000"/>
                  </a:schemeClr>
                </a:solidFill>
              </a:rPr>
              <a:t>a) ensuring that the environmental management system conforms to the requirements of this International Standard;</a:t>
            </a:r>
          </a:p>
          <a:p>
            <a:pPr indent="-304792" defTabSz="1219170"/>
            <a:r>
              <a:rPr lang="en-US" dirty="0">
                <a:solidFill>
                  <a:schemeClr val="accent1">
                    <a:lumMod val="75000"/>
                  </a:schemeClr>
                </a:solidFill>
              </a:rPr>
              <a:t>b) reporting on the performance of the environmental management system, including environmental performance, to top management.</a:t>
            </a:r>
          </a:p>
        </p:txBody>
      </p:sp>
    </p:spTree>
    <p:extLst>
      <p:ext uri="{BB962C8B-B14F-4D97-AF65-F5344CB8AC3E}">
        <p14:creationId xmlns:p14="http://schemas.microsoft.com/office/powerpoint/2010/main" val="2077181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721216" y="609491"/>
            <a:ext cx="10261600" cy="411161"/>
          </a:xfrm>
        </p:spPr>
        <p:txBody>
          <a:bodyPr>
            <a:normAutofit fontScale="90000"/>
          </a:bodyPr>
          <a:lstStyle/>
          <a:p>
            <a:r>
              <a:rPr lang="en-GB" sz="2667" b="1" dirty="0">
                <a:solidFill>
                  <a:schemeClr val="accent1"/>
                </a:solidFill>
                <a:latin typeface="+mn-lt"/>
              </a:rPr>
              <a:t>LEADERSHIP (5)-EMS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721216" y="1120462"/>
            <a:ext cx="10073783" cy="5153338"/>
          </a:xfrm>
        </p:spPr>
        <p:txBody>
          <a:bodyPr>
            <a:normAutofit/>
          </a:bodyPr>
          <a:lstStyle/>
          <a:p>
            <a:r>
              <a:rPr lang="en-IN" b="1" dirty="0">
                <a:solidFill>
                  <a:schemeClr val="accent1"/>
                </a:solidFill>
              </a:rPr>
              <a:t> </a:t>
            </a:r>
            <a:r>
              <a:rPr lang="en-IN" b="1" dirty="0">
                <a:solidFill>
                  <a:schemeClr val="accent1"/>
                </a:solidFill>
                <a:ea typeface="+mj-ea"/>
                <a:cs typeface="+mj-cs"/>
              </a:rPr>
              <a:t> </a:t>
            </a:r>
            <a:r>
              <a:rPr lang="en-US" b="1" dirty="0">
                <a:solidFill>
                  <a:schemeClr val="accent1"/>
                </a:solidFill>
                <a:ea typeface="+mj-ea"/>
                <a:cs typeface="+mj-cs"/>
              </a:rPr>
              <a:t>5.3 Organizational roles, responsibilities and authorities</a:t>
            </a:r>
            <a:endParaRPr lang="en-IN" b="1" dirty="0">
              <a:solidFill>
                <a:schemeClr val="accent1"/>
              </a:solidFill>
              <a:ea typeface="+mj-ea"/>
              <a:cs typeface="+mj-cs"/>
            </a:endParaRPr>
          </a:p>
        </p:txBody>
      </p:sp>
      <p:graphicFrame>
        <p:nvGraphicFramePr>
          <p:cNvPr id="4" name="Table 4">
            <a:extLst>
              <a:ext uri="{FF2B5EF4-FFF2-40B4-BE49-F238E27FC236}">
                <a16:creationId xmlns:a16="http://schemas.microsoft.com/office/drawing/2014/main" id="{1D21BA12-02E6-451E-89AF-1515C6F1B2D0}"/>
              </a:ext>
            </a:extLst>
          </p:cNvPr>
          <p:cNvGraphicFramePr>
            <a:graphicFrameLocks noGrp="1"/>
          </p:cNvGraphicFramePr>
          <p:nvPr>
            <p:extLst>
              <p:ext uri="{D42A27DB-BD31-4B8C-83A1-F6EECF244321}">
                <p14:modId xmlns:p14="http://schemas.microsoft.com/office/powerpoint/2010/main" val="1871878735"/>
              </p:ext>
            </p:extLst>
          </p:nvPr>
        </p:nvGraphicFramePr>
        <p:xfrm>
          <a:off x="811369" y="1701075"/>
          <a:ext cx="10509159" cy="4330571"/>
        </p:xfrm>
        <a:graphic>
          <a:graphicData uri="http://schemas.openxmlformats.org/drawingml/2006/table">
            <a:tbl>
              <a:tblPr firstRow="1" bandRow="1">
                <a:tableStyleId>{5C22544A-7EE6-4342-B048-85BDC9FD1C3A}</a:tableStyleId>
              </a:tblPr>
              <a:tblGrid>
                <a:gridCol w="1906074">
                  <a:extLst>
                    <a:ext uri="{9D8B030D-6E8A-4147-A177-3AD203B41FA5}">
                      <a16:colId xmlns:a16="http://schemas.microsoft.com/office/drawing/2014/main" val="496235713"/>
                    </a:ext>
                  </a:extLst>
                </a:gridCol>
                <a:gridCol w="3070648">
                  <a:extLst>
                    <a:ext uri="{9D8B030D-6E8A-4147-A177-3AD203B41FA5}">
                      <a16:colId xmlns:a16="http://schemas.microsoft.com/office/drawing/2014/main" val="3079201603"/>
                    </a:ext>
                  </a:extLst>
                </a:gridCol>
                <a:gridCol w="3068749">
                  <a:extLst>
                    <a:ext uri="{9D8B030D-6E8A-4147-A177-3AD203B41FA5}">
                      <a16:colId xmlns:a16="http://schemas.microsoft.com/office/drawing/2014/main" val="3553545967"/>
                    </a:ext>
                  </a:extLst>
                </a:gridCol>
                <a:gridCol w="2463688">
                  <a:extLst>
                    <a:ext uri="{9D8B030D-6E8A-4147-A177-3AD203B41FA5}">
                      <a16:colId xmlns:a16="http://schemas.microsoft.com/office/drawing/2014/main" val="3911058651"/>
                    </a:ext>
                  </a:extLst>
                </a:gridCol>
              </a:tblGrid>
              <a:tr h="672971">
                <a:tc>
                  <a:txBody>
                    <a:bodyPr/>
                    <a:lstStyle/>
                    <a:p>
                      <a:r>
                        <a:rPr lang="en-US" sz="2400" dirty="0"/>
                        <a:t>Designation</a:t>
                      </a:r>
                      <a:endParaRPr lang="en-IN" sz="2400" dirty="0"/>
                    </a:p>
                  </a:txBody>
                  <a:tcPr marL="121920" marR="121920" marT="60960" marB="60960"/>
                </a:tc>
                <a:tc>
                  <a:txBody>
                    <a:bodyPr/>
                    <a:lstStyle/>
                    <a:p>
                      <a:r>
                        <a:rPr lang="en-US" sz="2400"/>
                        <a:t>Roles</a:t>
                      </a:r>
                      <a:endParaRPr lang="en-IN" sz="2400" dirty="0"/>
                    </a:p>
                  </a:txBody>
                  <a:tcPr marL="121920" marR="121920" marT="60960" marB="60960"/>
                </a:tc>
                <a:tc>
                  <a:txBody>
                    <a:bodyPr/>
                    <a:lstStyle/>
                    <a:p>
                      <a:r>
                        <a:rPr lang="en-US" sz="2400"/>
                        <a:t>Responsibilities</a:t>
                      </a:r>
                      <a:endParaRPr lang="en-IN" sz="2400" dirty="0"/>
                    </a:p>
                  </a:txBody>
                  <a:tcPr marL="121920" marR="121920" marT="60960" marB="60960"/>
                </a:tc>
                <a:tc>
                  <a:txBody>
                    <a:bodyPr/>
                    <a:lstStyle/>
                    <a:p>
                      <a:r>
                        <a:rPr lang="en-US" sz="2400"/>
                        <a:t>Authorities</a:t>
                      </a:r>
                      <a:endParaRPr lang="en-IN" sz="2400" dirty="0"/>
                    </a:p>
                  </a:txBody>
                  <a:tcPr marL="121920" marR="121920" marT="60960" marB="60960"/>
                </a:tc>
                <a:extLst>
                  <a:ext uri="{0D108BD9-81ED-4DB2-BD59-A6C34878D82A}">
                    <a16:rowId xmlns:a16="http://schemas.microsoft.com/office/drawing/2014/main" val="2897936217"/>
                  </a:ext>
                </a:extLst>
              </a:tr>
              <a:tr h="3653268">
                <a:tc>
                  <a:txBody>
                    <a:bodyPr/>
                    <a:lstStyle/>
                    <a:p>
                      <a:r>
                        <a:rPr lang="en-US" sz="1600"/>
                        <a:t>Director -Technical</a:t>
                      </a:r>
                      <a:endParaRPr lang="en-IN" sz="1600" dirty="0"/>
                    </a:p>
                  </a:txBody>
                  <a:tcPr marL="121920" marR="121920" marT="60960" marB="60960"/>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Defining business strategies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Defining company policy in consultation with other directors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Defining company objectives and targets in consultation with other directors and personal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Chairs management review meetings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Monitoring of other Activities which help in improving EMS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N" sz="1600" kern="1200" dirty="0">
                        <a:solidFill>
                          <a:schemeClr val="dk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N" sz="1600" kern="1200" dirty="0">
                        <a:solidFill>
                          <a:schemeClr val="dk1"/>
                        </a:solidFill>
                        <a:effectLst/>
                        <a:latin typeface="+mn-lt"/>
                        <a:ea typeface="+mn-ea"/>
                        <a:cs typeface="+mn-cs"/>
                      </a:endParaRPr>
                    </a:p>
                    <a:p>
                      <a:endParaRPr lang="en-IN" sz="1600" dirty="0"/>
                    </a:p>
                  </a:txBody>
                  <a:tcPr marL="121920" marR="121920" marT="60960" marB="60960"/>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Responsible for implementation of business plans and strategies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Responsible for hiring of personnel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Responsible for training of personnel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Responsible for performance activities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Responsible for implementation of business plans and strategies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N" sz="1600" kern="1200" dirty="0">
                        <a:solidFill>
                          <a:schemeClr val="dk1"/>
                        </a:solidFill>
                        <a:effectLst/>
                        <a:latin typeface="+mn-lt"/>
                        <a:ea typeface="+mn-ea"/>
                        <a:cs typeface="+mn-cs"/>
                      </a:endParaRPr>
                    </a:p>
                    <a:p>
                      <a:endParaRPr lang="en-IN" sz="2400" dirty="0"/>
                    </a:p>
                  </a:txBody>
                  <a:tcPr marL="121920" marR="121920" marT="60960" marB="60960"/>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Finalization of business plans, strategies, company policy, objectives &amp; targets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Finalization of decisions taken in management review meetings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Decisions for deviations in the performance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sz="1600" kern="1200" dirty="0">
                          <a:solidFill>
                            <a:schemeClr val="dk1"/>
                          </a:solidFill>
                          <a:effectLst/>
                          <a:latin typeface="+mn-lt"/>
                          <a:ea typeface="+mn-ea"/>
                          <a:cs typeface="+mn-cs"/>
                        </a:rPr>
                        <a:t>Decision taken to implement any new technology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N" sz="1600" kern="1200" dirty="0">
                        <a:solidFill>
                          <a:schemeClr val="dk1"/>
                        </a:solidFill>
                        <a:effectLst/>
                        <a:latin typeface="+mn-lt"/>
                        <a:ea typeface="+mn-ea"/>
                        <a:cs typeface="+mn-cs"/>
                      </a:endParaRPr>
                    </a:p>
                    <a:p>
                      <a:endParaRPr lang="en-IN" sz="2400" dirty="0"/>
                    </a:p>
                  </a:txBody>
                  <a:tcPr marL="121920" marR="121920" marT="60960" marB="60960"/>
                </a:tc>
                <a:extLst>
                  <a:ext uri="{0D108BD9-81ED-4DB2-BD59-A6C34878D82A}">
                    <a16:rowId xmlns:a16="http://schemas.microsoft.com/office/drawing/2014/main" val="157979851"/>
                  </a:ext>
                </a:extLst>
              </a:tr>
            </a:tbl>
          </a:graphicData>
        </a:graphic>
      </p:graphicFrame>
    </p:spTree>
    <p:extLst>
      <p:ext uri="{BB962C8B-B14F-4D97-AF65-F5344CB8AC3E}">
        <p14:creationId xmlns:p14="http://schemas.microsoft.com/office/powerpoint/2010/main" val="42551655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751268" y="482367"/>
            <a:ext cx="9855200" cy="614361"/>
          </a:xfrm>
        </p:spPr>
        <p:txBody>
          <a:bodyPr>
            <a:normAutofit/>
          </a:bodyPr>
          <a:lstStyle/>
          <a:p>
            <a:r>
              <a:rPr lang="en-GB" sz="2667" b="1" dirty="0">
                <a:solidFill>
                  <a:schemeClr val="accent1"/>
                </a:solidFill>
                <a:latin typeface="+mn-lt"/>
              </a:rPr>
              <a:t>PLANNING (6)-EMS REQUIREMENTS</a:t>
            </a:r>
            <a:endParaRPr lang="en-IN" sz="2667" b="1" dirty="0">
              <a:solidFill>
                <a:schemeClr val="accent1"/>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751268" y="1236372"/>
            <a:ext cx="7579931" cy="5037428"/>
          </a:xfrm>
        </p:spPr>
        <p:txBody>
          <a:bodyPr>
            <a:normAutofit fontScale="92500" lnSpcReduction="10000"/>
          </a:bodyPr>
          <a:lstStyle/>
          <a:p>
            <a:r>
              <a:rPr lang="en-US" b="1" dirty="0">
                <a:solidFill>
                  <a:schemeClr val="accent1"/>
                </a:solidFill>
                <a:ea typeface="+mj-ea"/>
                <a:cs typeface="+mj-cs"/>
              </a:rPr>
              <a:t>6.1 Actions to address risks and opportunities</a:t>
            </a:r>
          </a:p>
          <a:p>
            <a:r>
              <a:rPr lang="en-IN" b="1" dirty="0">
                <a:solidFill>
                  <a:schemeClr val="accent1"/>
                </a:solidFill>
                <a:ea typeface="+mj-ea"/>
                <a:cs typeface="+mj-cs"/>
              </a:rPr>
              <a:t>6.1.1 General</a:t>
            </a:r>
          </a:p>
          <a:p>
            <a:r>
              <a:rPr lang="en-US" dirty="0">
                <a:solidFill>
                  <a:schemeClr val="accent1"/>
                </a:solidFill>
                <a:ea typeface="+mj-ea"/>
                <a:cs typeface="+mj-cs"/>
              </a:rPr>
              <a:t>The organization shall establish, implement and maintain the process(es) needed to meet the requirements in 6.1.1 to 6.1.4.</a:t>
            </a:r>
          </a:p>
          <a:p>
            <a:r>
              <a:rPr lang="en-US" dirty="0">
                <a:solidFill>
                  <a:schemeClr val="accent1"/>
                </a:solidFill>
                <a:ea typeface="+mj-ea"/>
                <a:cs typeface="+mj-cs"/>
              </a:rPr>
              <a:t>When planning for the environmental management system, the organization shall consider:</a:t>
            </a:r>
          </a:p>
          <a:p>
            <a:r>
              <a:rPr lang="en-US" dirty="0">
                <a:solidFill>
                  <a:schemeClr val="accent1"/>
                </a:solidFill>
                <a:ea typeface="+mj-ea"/>
                <a:cs typeface="+mj-cs"/>
              </a:rPr>
              <a:t>a) the issues referred to in 4.1;</a:t>
            </a:r>
          </a:p>
          <a:p>
            <a:r>
              <a:rPr lang="en-US" dirty="0">
                <a:solidFill>
                  <a:schemeClr val="accent1"/>
                </a:solidFill>
                <a:ea typeface="+mj-ea"/>
                <a:cs typeface="+mj-cs"/>
              </a:rPr>
              <a:t>b) the requirements referred to in 4.2;</a:t>
            </a:r>
          </a:p>
          <a:p>
            <a:r>
              <a:rPr lang="en-US" dirty="0">
                <a:solidFill>
                  <a:schemeClr val="accent1"/>
                </a:solidFill>
                <a:ea typeface="+mj-ea"/>
                <a:cs typeface="+mj-cs"/>
              </a:rPr>
              <a:t>c) the scope of its environmental management system;</a:t>
            </a:r>
          </a:p>
          <a:p>
            <a:r>
              <a:rPr lang="en-US" dirty="0">
                <a:solidFill>
                  <a:schemeClr val="accent1"/>
                </a:solidFill>
                <a:ea typeface="+mj-ea"/>
                <a:cs typeface="+mj-cs"/>
              </a:rPr>
              <a:t>and determine the risks and opportunities, related to its environmental aspects (see 6.1.2), compliance obligations (see 6.1.3) and other issues and requirements, identified in 4.1 and 4.2, that need to be </a:t>
            </a:r>
            <a:r>
              <a:rPr lang="en-IN" dirty="0">
                <a:solidFill>
                  <a:schemeClr val="accent1"/>
                </a:solidFill>
                <a:ea typeface="+mj-ea"/>
                <a:cs typeface="+mj-cs"/>
              </a:rPr>
              <a:t>addressed to:</a:t>
            </a:r>
          </a:p>
        </p:txBody>
      </p:sp>
      <p:pic>
        <p:nvPicPr>
          <p:cNvPr id="5" name="Picture 4" descr="A person holding a sign&#10;&#10;Description automatically generated">
            <a:extLst>
              <a:ext uri="{FF2B5EF4-FFF2-40B4-BE49-F238E27FC236}">
                <a16:creationId xmlns:a16="http://schemas.microsoft.com/office/drawing/2014/main" id="{E5028A52-4BED-4F9C-A1D4-85740262D4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1199" y="1427754"/>
            <a:ext cx="3043820" cy="3005116"/>
          </a:xfrm>
          <a:prstGeom prst="rect">
            <a:avLst/>
          </a:prstGeom>
        </p:spPr>
      </p:pic>
    </p:spTree>
    <p:extLst>
      <p:ext uri="{BB962C8B-B14F-4D97-AF65-F5344CB8AC3E}">
        <p14:creationId xmlns:p14="http://schemas.microsoft.com/office/powerpoint/2010/main" val="2922090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992746" y="468156"/>
            <a:ext cx="6781800" cy="727076"/>
          </a:xfrm>
        </p:spPr>
        <p:txBody>
          <a:bodyPr vert="horz" lIns="121920" tIns="60960" rIns="121920" bIns="60960" rtlCol="0" anchor="ctr">
            <a:normAutofit/>
          </a:bodyPr>
          <a:lstStyle/>
          <a:p>
            <a:pPr defTabSz="1219170"/>
            <a:r>
              <a:rPr lang="en-US" sz="2667" b="1" dirty="0"/>
              <a:t>PLANNING (6)-EMS REQUIREMENTS</a:t>
            </a: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4650658" y="1092200"/>
            <a:ext cx="6703143" cy="5084763"/>
          </a:xfrm>
        </p:spPr>
        <p:txBody>
          <a:bodyPr vert="horz" lIns="121920" tIns="60960" rIns="121920" bIns="60960" rtlCol="0">
            <a:normAutofit lnSpcReduction="10000"/>
          </a:bodyPr>
          <a:lstStyle/>
          <a:p>
            <a:pPr indent="-304792" defTabSz="1219170"/>
            <a:r>
              <a:rPr lang="en-US" sz="1867" b="1" dirty="0">
                <a:solidFill>
                  <a:schemeClr val="accent1">
                    <a:lumMod val="75000"/>
                  </a:schemeClr>
                </a:solidFill>
              </a:rPr>
              <a:t>6.1 Actions to address risks and opportunities</a:t>
            </a:r>
          </a:p>
          <a:p>
            <a:pPr indent="-304792" defTabSz="1219170"/>
            <a:r>
              <a:rPr lang="en-US" sz="1867" b="1" dirty="0">
                <a:solidFill>
                  <a:schemeClr val="accent1">
                    <a:lumMod val="75000"/>
                  </a:schemeClr>
                </a:solidFill>
              </a:rPr>
              <a:t>6.1.1 General (Cont..)</a:t>
            </a:r>
          </a:p>
          <a:p>
            <a:pPr indent="-304792" defTabSz="1219170"/>
            <a:r>
              <a:rPr lang="en-US" sz="1867" dirty="0">
                <a:solidFill>
                  <a:schemeClr val="accent1">
                    <a:lumMod val="75000"/>
                  </a:schemeClr>
                </a:solidFill>
              </a:rPr>
              <a:t>give assurance that the environmental management system can achieve its intended outcomes;</a:t>
            </a:r>
          </a:p>
          <a:p>
            <a:pPr indent="-304792" defTabSz="1219170"/>
            <a:r>
              <a:rPr lang="en-US" sz="1867" dirty="0">
                <a:solidFill>
                  <a:schemeClr val="accent1">
                    <a:lumMod val="75000"/>
                  </a:schemeClr>
                </a:solidFill>
              </a:rPr>
              <a:t>prevent or reduce undesired effects, including the potential for external environmental conditions to affect the organization;</a:t>
            </a:r>
          </a:p>
          <a:p>
            <a:pPr indent="-304792" defTabSz="1219170"/>
            <a:r>
              <a:rPr lang="en-US" sz="1867" dirty="0">
                <a:solidFill>
                  <a:schemeClr val="accent1">
                    <a:lumMod val="75000"/>
                  </a:schemeClr>
                </a:solidFill>
              </a:rPr>
              <a:t>achieve continual improvement</a:t>
            </a:r>
          </a:p>
          <a:p>
            <a:pPr indent="-304792" defTabSz="1219170"/>
            <a:r>
              <a:rPr lang="en-US" sz="1867" dirty="0">
                <a:solidFill>
                  <a:schemeClr val="accent1">
                    <a:lumMod val="75000"/>
                  </a:schemeClr>
                </a:solidFill>
              </a:rPr>
              <a:t>Within the scope of the environmental management system, the organization shall determine potential emergency situations, including those that can have an environmental impact.</a:t>
            </a:r>
          </a:p>
          <a:p>
            <a:pPr indent="-304792" defTabSz="1219170"/>
            <a:r>
              <a:rPr lang="en-US" sz="1867" dirty="0">
                <a:solidFill>
                  <a:schemeClr val="accent1">
                    <a:lumMod val="75000"/>
                  </a:schemeClr>
                </a:solidFill>
              </a:rPr>
              <a:t>The organization shall maintain documented information of its:</a:t>
            </a:r>
          </a:p>
          <a:p>
            <a:pPr indent="-304792" defTabSz="1219170"/>
            <a:r>
              <a:rPr lang="en-US" sz="1867" dirty="0">
                <a:solidFill>
                  <a:schemeClr val="accent1">
                    <a:lumMod val="75000"/>
                  </a:schemeClr>
                </a:solidFill>
              </a:rPr>
              <a:t>risks and opportunities that need to be addressed;</a:t>
            </a:r>
          </a:p>
          <a:p>
            <a:pPr indent="-304792" defTabSz="1219170"/>
            <a:r>
              <a:rPr lang="en-US" sz="1867" dirty="0">
                <a:solidFill>
                  <a:schemeClr val="accent1">
                    <a:lumMod val="75000"/>
                  </a:schemeClr>
                </a:solidFill>
              </a:rPr>
              <a:t> process(es) needed in 6.1.1 to 6.1.4, to the extent necessary to have confidence they are carried out as planned</a:t>
            </a:r>
            <a:r>
              <a:rPr lang="en-US" sz="1600" dirty="0">
                <a:solidFill>
                  <a:schemeClr val="accent1">
                    <a:lumMod val="75000"/>
                  </a:schemeClr>
                </a:solidFill>
              </a:rPr>
              <a:t>.</a:t>
            </a:r>
          </a:p>
        </p:txBody>
      </p:sp>
      <p:pic>
        <p:nvPicPr>
          <p:cNvPr id="4" name="Picture 3" descr="A picture containing refrigerator&#10;&#10;Description automatically generated">
            <a:extLst>
              <a:ext uri="{FF2B5EF4-FFF2-40B4-BE49-F238E27FC236}">
                <a16:creationId xmlns:a16="http://schemas.microsoft.com/office/drawing/2014/main" id="{60F3827E-7503-40B0-A6BF-8C3FD43F64F1}"/>
              </a:ext>
            </a:extLst>
          </p:cNvPr>
          <p:cNvPicPr>
            <a:picLocks noChangeAspect="1"/>
          </p:cNvPicPr>
          <p:nvPr/>
        </p:nvPicPr>
        <p:blipFill rotWithShape="1">
          <a:blip r:embed="rId2">
            <a:extLst>
              <a:ext uri="{28A0092B-C50C-407E-A947-70E740481C1C}">
                <a14:useLocalDpi xmlns:a14="http://schemas.microsoft.com/office/drawing/2010/main" val="0"/>
              </a:ext>
            </a:extLst>
          </a:blip>
          <a:srcRect l="16408" r="22171" b="2"/>
          <a:stretch/>
        </p:blipFill>
        <p:spPr>
          <a:xfrm>
            <a:off x="892936" y="1617615"/>
            <a:ext cx="3173564" cy="4369517"/>
          </a:xfrm>
          <a:prstGeom prst="rect">
            <a:avLst/>
          </a:prstGeom>
          <a:noFill/>
        </p:spPr>
      </p:pic>
    </p:spTree>
    <p:extLst>
      <p:ext uri="{BB962C8B-B14F-4D97-AF65-F5344CB8AC3E}">
        <p14:creationId xmlns:p14="http://schemas.microsoft.com/office/powerpoint/2010/main" val="158844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838200" y="532551"/>
            <a:ext cx="8102600" cy="625476"/>
          </a:xfrm>
        </p:spPr>
        <p:txBody>
          <a:bodyPr vert="horz" lIns="121920" tIns="60960" rIns="121920" bIns="60960" rtlCol="0" anchor="ctr">
            <a:normAutofit/>
          </a:bodyPr>
          <a:lstStyle/>
          <a:p>
            <a:pPr defTabSz="1219170"/>
            <a:r>
              <a:rPr lang="en-US" sz="2667" b="1" dirty="0">
                <a:latin typeface="+mn-lt"/>
                <a:ea typeface="+mn-ea"/>
                <a:cs typeface="+mn-cs"/>
              </a:rPr>
              <a:t>PLANNING (6)-EMS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838200" y="1825624"/>
            <a:ext cx="6714744" cy="4351339"/>
          </a:xfrm>
        </p:spPr>
        <p:txBody>
          <a:bodyPr vert="horz" lIns="121920" tIns="60960" rIns="121920" bIns="60960" rtlCol="0">
            <a:normAutofit fontScale="92500" lnSpcReduction="20000"/>
          </a:bodyPr>
          <a:lstStyle/>
          <a:p>
            <a:pPr defTabSz="1219170"/>
            <a:r>
              <a:rPr lang="en-US" sz="2133" b="1" dirty="0">
                <a:solidFill>
                  <a:schemeClr val="accent1">
                    <a:lumMod val="75000"/>
                  </a:schemeClr>
                </a:solidFill>
              </a:rPr>
              <a:t>6.1.2 Environmental aspects</a:t>
            </a:r>
          </a:p>
          <a:p>
            <a:pPr indent="-304792" defTabSz="1219170"/>
            <a:r>
              <a:rPr lang="en-US" sz="2133" b="1" dirty="0">
                <a:solidFill>
                  <a:schemeClr val="accent1">
                    <a:lumMod val="75000"/>
                  </a:schemeClr>
                </a:solidFill>
              </a:rPr>
              <a:t>Within the defined scope of the environmental management system, the organization shall determine the environmental aspects of its activities, products and services that it can control and those that it can influence, and their associated environmental impacts, considering a life cycle perspective. </a:t>
            </a:r>
          </a:p>
          <a:p>
            <a:pPr indent="-304792" defTabSz="1219170"/>
            <a:endParaRPr lang="en-US" sz="2133" b="1" dirty="0">
              <a:solidFill>
                <a:schemeClr val="accent1">
                  <a:lumMod val="75000"/>
                </a:schemeClr>
              </a:solidFill>
            </a:endParaRPr>
          </a:p>
          <a:p>
            <a:pPr indent="-304792" defTabSz="1219170"/>
            <a:r>
              <a:rPr lang="en-US" sz="2133" b="1" dirty="0">
                <a:solidFill>
                  <a:schemeClr val="accent1">
                    <a:lumMod val="75000"/>
                  </a:schemeClr>
                </a:solidFill>
              </a:rPr>
              <a:t>When determining environmental aspects, the organization shall take into account:</a:t>
            </a:r>
          </a:p>
          <a:p>
            <a:pPr indent="-304792" defTabSz="1219170"/>
            <a:r>
              <a:rPr lang="en-US" sz="2133" dirty="0">
                <a:solidFill>
                  <a:schemeClr val="accent1">
                    <a:lumMod val="75000"/>
                  </a:schemeClr>
                </a:solidFill>
              </a:rPr>
              <a:t>a) change, including planned or new developments, and new or modified activities, products and services;</a:t>
            </a:r>
          </a:p>
          <a:p>
            <a:pPr indent="-304792" defTabSz="1219170"/>
            <a:r>
              <a:rPr lang="en-US" sz="2133" dirty="0">
                <a:solidFill>
                  <a:schemeClr val="accent1">
                    <a:lumMod val="75000"/>
                  </a:schemeClr>
                </a:solidFill>
              </a:rPr>
              <a:t>b) abnormal conditions and reasonably foreseeable emergency situations.</a:t>
            </a:r>
          </a:p>
        </p:txBody>
      </p:sp>
      <p:pic>
        <p:nvPicPr>
          <p:cNvPr id="5" name="Picture 4" descr="A close up of a sign&#10;&#10;Description automatically generated">
            <a:extLst>
              <a:ext uri="{FF2B5EF4-FFF2-40B4-BE49-F238E27FC236}">
                <a16:creationId xmlns:a16="http://schemas.microsoft.com/office/drawing/2014/main" id="{4E204DC4-329C-4481-9DEA-37AE8EE30477}"/>
              </a:ext>
            </a:extLst>
          </p:cNvPr>
          <p:cNvPicPr>
            <a:picLocks noChangeAspect="1"/>
          </p:cNvPicPr>
          <p:nvPr/>
        </p:nvPicPr>
        <p:blipFill rotWithShape="1">
          <a:blip r:embed="rId2">
            <a:extLst>
              <a:ext uri="{28A0092B-C50C-407E-A947-70E740481C1C}">
                <a14:useLocalDpi xmlns:a14="http://schemas.microsoft.com/office/drawing/2010/main" val="0"/>
              </a:ext>
            </a:extLst>
          </a:blip>
          <a:srcRect l="23424" r="23853" b="1"/>
          <a:stretch/>
        </p:blipFill>
        <p:spPr>
          <a:xfrm>
            <a:off x="8169152" y="1646703"/>
            <a:ext cx="3050051" cy="3861520"/>
          </a:xfrm>
          <a:prstGeom prst="rect">
            <a:avLst/>
          </a:prstGeom>
        </p:spPr>
      </p:pic>
    </p:spTree>
    <p:extLst>
      <p:ext uri="{BB962C8B-B14F-4D97-AF65-F5344CB8AC3E}">
        <p14:creationId xmlns:p14="http://schemas.microsoft.com/office/powerpoint/2010/main" val="3828266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609600" y="681038"/>
            <a:ext cx="10261600" cy="411161"/>
          </a:xfrm>
        </p:spPr>
        <p:txBody>
          <a:bodyPr>
            <a:normAutofit fontScale="90000"/>
          </a:bodyPr>
          <a:lstStyle/>
          <a:p>
            <a:r>
              <a:rPr lang="en-GB" sz="2667" b="1" dirty="0">
                <a:solidFill>
                  <a:schemeClr val="accent1"/>
                </a:solidFill>
                <a:latin typeface="+mn-lt"/>
              </a:rPr>
              <a:t>PLANNING (6)-EMS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609600" y="1295400"/>
            <a:ext cx="10762444" cy="5181600"/>
          </a:xfrm>
        </p:spPr>
        <p:txBody>
          <a:bodyPr>
            <a:normAutofit/>
          </a:bodyPr>
          <a:lstStyle/>
          <a:p>
            <a:r>
              <a:rPr lang="en-US" b="1" dirty="0">
                <a:solidFill>
                  <a:schemeClr val="accent1"/>
                </a:solidFill>
                <a:ea typeface="+mj-ea"/>
                <a:cs typeface="+mj-cs"/>
              </a:rPr>
              <a:t>LIFE CYCLE APPROACH</a:t>
            </a:r>
            <a:endParaRPr lang="en-IN" b="1" dirty="0">
              <a:solidFill>
                <a:schemeClr val="accent1"/>
              </a:solidFill>
              <a:ea typeface="+mj-ea"/>
              <a:cs typeface="+mj-cs"/>
            </a:endParaRPr>
          </a:p>
        </p:txBody>
      </p:sp>
      <p:pic>
        <p:nvPicPr>
          <p:cNvPr id="4" name="Picture 3">
            <a:extLst>
              <a:ext uri="{FF2B5EF4-FFF2-40B4-BE49-F238E27FC236}">
                <a16:creationId xmlns:a16="http://schemas.microsoft.com/office/drawing/2014/main" id="{21BA5A5E-97D0-47A6-995D-63DA775B89FC}"/>
              </a:ext>
            </a:extLst>
          </p:cNvPr>
          <p:cNvPicPr>
            <a:picLocks noChangeAspect="1"/>
          </p:cNvPicPr>
          <p:nvPr/>
        </p:nvPicPr>
        <p:blipFill>
          <a:blip r:embed="rId2"/>
          <a:stretch>
            <a:fillRect/>
          </a:stretch>
        </p:blipFill>
        <p:spPr>
          <a:xfrm>
            <a:off x="812799" y="1729651"/>
            <a:ext cx="10559245" cy="4465088"/>
          </a:xfrm>
          <a:prstGeom prst="rect">
            <a:avLst/>
          </a:prstGeom>
        </p:spPr>
      </p:pic>
    </p:spTree>
    <p:extLst>
      <p:ext uri="{BB962C8B-B14F-4D97-AF65-F5344CB8AC3E}">
        <p14:creationId xmlns:p14="http://schemas.microsoft.com/office/powerpoint/2010/main" val="20212633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1913469" y="365125"/>
            <a:ext cx="9440332" cy="1325564"/>
          </a:xfrm>
        </p:spPr>
        <p:txBody>
          <a:bodyPr vert="horz" lIns="121920" tIns="60960" rIns="121920" bIns="60960" rtlCol="0" anchor="ctr">
            <a:normAutofit/>
          </a:bodyPr>
          <a:lstStyle/>
          <a:p>
            <a:pPr defTabSz="1219170"/>
            <a:r>
              <a:rPr lang="en-US" sz="2667" b="1" dirty="0">
                <a:latin typeface="+mn-lt"/>
                <a:ea typeface="+mn-ea"/>
                <a:cs typeface="+mn-cs"/>
              </a:rPr>
              <a:t>PLANNING (6)-EMS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838200" y="1825624"/>
            <a:ext cx="10515600" cy="4351339"/>
          </a:xfrm>
        </p:spPr>
        <p:txBody>
          <a:bodyPr vert="horz" lIns="121920" tIns="60960" rIns="121920" bIns="60960" rtlCol="0">
            <a:normAutofit lnSpcReduction="10000"/>
          </a:bodyPr>
          <a:lstStyle/>
          <a:p>
            <a:pPr indent="-304792" defTabSz="1219170"/>
            <a:r>
              <a:rPr lang="en-US" sz="2000" b="1" dirty="0">
                <a:solidFill>
                  <a:schemeClr val="accent1">
                    <a:lumMod val="75000"/>
                  </a:schemeClr>
                </a:solidFill>
              </a:rPr>
              <a:t>6.1.2 Environmental aspects( Cont..)</a:t>
            </a:r>
          </a:p>
          <a:p>
            <a:pPr indent="-304792" defTabSz="1219170"/>
            <a:r>
              <a:rPr lang="en-US" sz="2000" b="1" dirty="0">
                <a:solidFill>
                  <a:schemeClr val="accent1">
                    <a:lumMod val="75000"/>
                  </a:schemeClr>
                </a:solidFill>
              </a:rPr>
              <a:t>The organization shall determine those aspects that have or can have a significant environmental impact, i.e. significant environmental aspects, by using established criteria. </a:t>
            </a:r>
          </a:p>
          <a:p>
            <a:pPr indent="-304792" defTabSz="1219170"/>
            <a:r>
              <a:rPr lang="en-US" sz="2000" b="1" dirty="0">
                <a:solidFill>
                  <a:schemeClr val="accent1">
                    <a:lumMod val="75000"/>
                  </a:schemeClr>
                </a:solidFill>
              </a:rPr>
              <a:t>The organization shall communicate its significant environmental aspects among the various levels and functions of the organization, as appropriate.</a:t>
            </a:r>
          </a:p>
          <a:p>
            <a:pPr indent="-304792" defTabSz="1219170"/>
            <a:r>
              <a:rPr lang="en-US" sz="2000" b="1" dirty="0">
                <a:solidFill>
                  <a:schemeClr val="accent1">
                    <a:lumMod val="75000"/>
                  </a:schemeClr>
                </a:solidFill>
              </a:rPr>
              <a:t>The organization shall maintain documented information of its:</a:t>
            </a:r>
          </a:p>
          <a:p>
            <a:pPr indent="-304792" defTabSz="1219170"/>
            <a:r>
              <a:rPr lang="en-US" sz="2000" dirty="0">
                <a:solidFill>
                  <a:schemeClr val="accent1">
                    <a:lumMod val="75000"/>
                  </a:schemeClr>
                </a:solidFill>
              </a:rPr>
              <a:t> environmental aspects and associated environmental impacts;</a:t>
            </a:r>
          </a:p>
          <a:p>
            <a:pPr indent="-304792" defTabSz="1219170"/>
            <a:r>
              <a:rPr lang="en-US" sz="2000" dirty="0">
                <a:solidFill>
                  <a:schemeClr val="accent1">
                    <a:lumMod val="75000"/>
                  </a:schemeClr>
                </a:solidFill>
              </a:rPr>
              <a:t> criteria used to determine its significant environmental aspects;</a:t>
            </a:r>
          </a:p>
          <a:p>
            <a:pPr indent="-304792" defTabSz="1219170"/>
            <a:r>
              <a:rPr lang="en-US" sz="2000" dirty="0">
                <a:solidFill>
                  <a:schemeClr val="accent1">
                    <a:lumMod val="75000"/>
                  </a:schemeClr>
                </a:solidFill>
              </a:rPr>
              <a:t>significant environmental aspects.</a:t>
            </a:r>
          </a:p>
          <a:p>
            <a:pPr indent="-304792" defTabSz="1219170"/>
            <a:r>
              <a:rPr lang="en-US" sz="2000" i="1" dirty="0">
                <a:solidFill>
                  <a:schemeClr val="accent1">
                    <a:lumMod val="75000"/>
                  </a:schemeClr>
                </a:solidFill>
              </a:rPr>
              <a:t>NOTE Significant environmental aspects can result in risks and opportunities associated with either adverse environmental impacts (threats) or beneficial environmental impacts (opportunities).</a:t>
            </a:r>
          </a:p>
        </p:txBody>
      </p:sp>
    </p:spTree>
    <p:extLst>
      <p:ext uri="{BB962C8B-B14F-4D97-AF65-F5344CB8AC3E}">
        <p14:creationId xmlns:p14="http://schemas.microsoft.com/office/powerpoint/2010/main" val="30738210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941231" y="622703"/>
            <a:ext cx="8712200" cy="523876"/>
          </a:xfrm>
        </p:spPr>
        <p:txBody>
          <a:bodyPr vert="horz" lIns="121920" tIns="60960" rIns="121920" bIns="60960" rtlCol="0" anchor="ctr">
            <a:normAutofit fontScale="90000"/>
          </a:bodyPr>
          <a:lstStyle/>
          <a:p>
            <a:pPr algn="ctr" defTabSz="1219170"/>
            <a:r>
              <a:rPr lang="en-US" sz="2667" b="1" dirty="0">
                <a:latin typeface="+mn-lt"/>
                <a:ea typeface="+mn-ea"/>
                <a:cs typeface="+mn-cs"/>
              </a:rPr>
              <a:t>PLANNING (6)-EMS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1524001" y="1295401"/>
            <a:ext cx="8419420" cy="4881561"/>
          </a:xfrm>
        </p:spPr>
        <p:txBody>
          <a:bodyPr vert="horz" lIns="121920" tIns="60960" rIns="121920" bIns="60960" rtlCol="0">
            <a:normAutofit fontScale="92500" lnSpcReduction="10000"/>
          </a:bodyPr>
          <a:lstStyle/>
          <a:p>
            <a:pPr indent="-304792" defTabSz="1219170"/>
            <a:r>
              <a:rPr lang="en-US" b="1" dirty="0">
                <a:solidFill>
                  <a:schemeClr val="accent1">
                    <a:lumMod val="75000"/>
                  </a:schemeClr>
                </a:solidFill>
              </a:rPr>
              <a:t>6.1.3 Compliance obligations</a:t>
            </a:r>
          </a:p>
          <a:p>
            <a:pPr indent="-304792" defTabSz="1219170"/>
            <a:r>
              <a:rPr lang="en-US" b="1" dirty="0">
                <a:solidFill>
                  <a:schemeClr val="accent1">
                    <a:lumMod val="75000"/>
                  </a:schemeClr>
                </a:solidFill>
              </a:rPr>
              <a:t>The organization shall:</a:t>
            </a:r>
          </a:p>
          <a:p>
            <a:pPr indent="-304792" defTabSz="1219170"/>
            <a:r>
              <a:rPr lang="en-US" dirty="0">
                <a:solidFill>
                  <a:schemeClr val="accent1">
                    <a:lumMod val="75000"/>
                  </a:schemeClr>
                </a:solidFill>
              </a:rPr>
              <a:t>a) determine and have access to the compliance obligations related to its environmental aspects;</a:t>
            </a:r>
          </a:p>
          <a:p>
            <a:pPr indent="-304792" defTabSz="1219170"/>
            <a:r>
              <a:rPr lang="en-US" dirty="0">
                <a:solidFill>
                  <a:schemeClr val="accent1">
                    <a:lumMod val="75000"/>
                  </a:schemeClr>
                </a:solidFill>
              </a:rPr>
              <a:t>b) determine how these compliance obligations apply to the organization;</a:t>
            </a:r>
          </a:p>
          <a:p>
            <a:pPr indent="-304792" defTabSz="1219170"/>
            <a:r>
              <a:rPr lang="en-US" dirty="0">
                <a:solidFill>
                  <a:schemeClr val="accent1">
                    <a:lumMod val="75000"/>
                  </a:schemeClr>
                </a:solidFill>
              </a:rPr>
              <a:t>c) take these compliance obligations into account when establishing, implementing, maintaining and continually improving its environmental management system.</a:t>
            </a:r>
          </a:p>
          <a:p>
            <a:pPr indent="-304792" defTabSz="1219170"/>
            <a:r>
              <a:rPr lang="en-US" b="1" dirty="0">
                <a:solidFill>
                  <a:schemeClr val="accent1">
                    <a:lumMod val="75000"/>
                  </a:schemeClr>
                </a:solidFill>
              </a:rPr>
              <a:t>The organization shall maintain documented information of its compliance obligations.</a:t>
            </a:r>
          </a:p>
          <a:p>
            <a:pPr indent="-304792" defTabSz="1219170"/>
            <a:r>
              <a:rPr lang="en-US" i="1" dirty="0">
                <a:solidFill>
                  <a:schemeClr val="accent1">
                    <a:lumMod val="75000"/>
                  </a:schemeClr>
                </a:solidFill>
              </a:rPr>
              <a:t>NOTE Compliance obligations can result in risks and opportunities to the organization.</a:t>
            </a:r>
          </a:p>
        </p:txBody>
      </p:sp>
    </p:spTree>
    <p:extLst>
      <p:ext uri="{BB962C8B-B14F-4D97-AF65-F5344CB8AC3E}">
        <p14:creationId xmlns:p14="http://schemas.microsoft.com/office/powerpoint/2010/main" val="19108239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1808766" y="568324"/>
            <a:ext cx="8509000" cy="523876"/>
          </a:xfrm>
        </p:spPr>
        <p:txBody>
          <a:bodyPr vert="horz" lIns="121920" tIns="60960" rIns="121920" bIns="60960" rtlCol="0" anchor="ctr">
            <a:normAutofit fontScale="90000"/>
          </a:bodyPr>
          <a:lstStyle/>
          <a:p>
            <a:pPr defTabSz="1219170"/>
            <a:r>
              <a:rPr lang="en-US" sz="2667" b="1" dirty="0">
                <a:latin typeface="+mn-lt"/>
                <a:ea typeface="+mn-ea"/>
                <a:cs typeface="+mn-cs"/>
              </a:rPr>
              <a:t>PLANNING (6)-EMS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838200" y="1092200"/>
            <a:ext cx="6781800" cy="5084763"/>
          </a:xfrm>
        </p:spPr>
        <p:txBody>
          <a:bodyPr vert="horz" lIns="121920" tIns="60960" rIns="121920" bIns="60960" rtlCol="0">
            <a:normAutofit fontScale="92500" lnSpcReduction="20000"/>
          </a:bodyPr>
          <a:lstStyle/>
          <a:p>
            <a:pPr defTabSz="1219170"/>
            <a:r>
              <a:rPr lang="en-US" sz="2133" b="1" dirty="0">
                <a:solidFill>
                  <a:schemeClr val="accent1">
                    <a:lumMod val="75000"/>
                  </a:schemeClr>
                </a:solidFill>
              </a:rPr>
              <a:t>6.1.4 Planning action</a:t>
            </a:r>
          </a:p>
          <a:p>
            <a:pPr defTabSz="1219170"/>
            <a:r>
              <a:rPr lang="en-US" sz="2133" b="1" dirty="0">
                <a:solidFill>
                  <a:schemeClr val="accent1">
                    <a:lumMod val="75000"/>
                  </a:schemeClr>
                </a:solidFill>
              </a:rPr>
              <a:t>he organization shall plan:</a:t>
            </a:r>
          </a:p>
          <a:p>
            <a:pPr defTabSz="1219170"/>
            <a:r>
              <a:rPr lang="en-US" sz="2133" b="1" dirty="0">
                <a:solidFill>
                  <a:schemeClr val="accent1">
                    <a:lumMod val="75000"/>
                  </a:schemeClr>
                </a:solidFill>
              </a:rPr>
              <a:t>a) to take actions to address its:</a:t>
            </a:r>
          </a:p>
          <a:p>
            <a:pPr defTabSz="1219170"/>
            <a:r>
              <a:rPr lang="en-US" sz="2133" dirty="0">
                <a:solidFill>
                  <a:schemeClr val="accent1">
                    <a:lumMod val="75000"/>
                  </a:schemeClr>
                </a:solidFill>
              </a:rPr>
              <a:t>  1) significant environmental aspects;</a:t>
            </a:r>
          </a:p>
          <a:p>
            <a:pPr defTabSz="1219170"/>
            <a:r>
              <a:rPr lang="en-US" sz="2133" dirty="0">
                <a:solidFill>
                  <a:schemeClr val="accent1">
                    <a:lumMod val="75000"/>
                  </a:schemeClr>
                </a:solidFill>
              </a:rPr>
              <a:t>2) compliance obligations;</a:t>
            </a:r>
          </a:p>
          <a:p>
            <a:pPr defTabSz="1219170"/>
            <a:r>
              <a:rPr lang="en-US" sz="2133" dirty="0">
                <a:solidFill>
                  <a:schemeClr val="accent1">
                    <a:lumMod val="75000"/>
                  </a:schemeClr>
                </a:solidFill>
              </a:rPr>
              <a:t> 3) risks and opportunities identified in 6.1.1;</a:t>
            </a:r>
          </a:p>
          <a:p>
            <a:pPr defTabSz="1219170"/>
            <a:r>
              <a:rPr lang="en-US" sz="2133" b="1" dirty="0">
                <a:solidFill>
                  <a:schemeClr val="accent1">
                    <a:lumMod val="75000"/>
                  </a:schemeClr>
                </a:solidFill>
              </a:rPr>
              <a:t>b) how to:</a:t>
            </a:r>
          </a:p>
          <a:p>
            <a:pPr defTabSz="1219170"/>
            <a:r>
              <a:rPr lang="en-US" sz="2133" dirty="0">
                <a:solidFill>
                  <a:schemeClr val="accent1">
                    <a:lumMod val="75000"/>
                  </a:schemeClr>
                </a:solidFill>
              </a:rPr>
              <a:t>  1) integrate and implement the actions into its environmental management system processes (see 6.2, Clause 7, Clause 8 and 9.1), or other business processes;</a:t>
            </a:r>
          </a:p>
          <a:p>
            <a:pPr defTabSz="1219170"/>
            <a:r>
              <a:rPr lang="en-US" sz="2133" dirty="0">
                <a:solidFill>
                  <a:schemeClr val="accent1">
                    <a:lumMod val="75000"/>
                  </a:schemeClr>
                </a:solidFill>
              </a:rPr>
              <a:t>2) evaluate the effectiveness of these actions (see 9.1).</a:t>
            </a:r>
          </a:p>
          <a:p>
            <a:pPr defTabSz="1219170"/>
            <a:r>
              <a:rPr lang="en-US" sz="2133" dirty="0">
                <a:solidFill>
                  <a:schemeClr val="accent1">
                    <a:lumMod val="75000"/>
                  </a:schemeClr>
                </a:solidFill>
              </a:rPr>
              <a:t>When planning these actions, the organization shall consider its technological options and its financial, operational and business requirements</a:t>
            </a:r>
            <a:r>
              <a:rPr lang="en-US" sz="1467" dirty="0">
                <a:solidFill>
                  <a:schemeClr val="accent1">
                    <a:lumMod val="75000"/>
                  </a:schemeClr>
                </a:solidFill>
              </a:rPr>
              <a:t>.</a:t>
            </a:r>
          </a:p>
        </p:txBody>
      </p:sp>
      <p:pic>
        <p:nvPicPr>
          <p:cNvPr id="5" name="Picture 4">
            <a:extLst>
              <a:ext uri="{FF2B5EF4-FFF2-40B4-BE49-F238E27FC236}">
                <a16:creationId xmlns:a16="http://schemas.microsoft.com/office/drawing/2014/main" id="{E3F79114-6A02-4D7E-9195-91048BE5A7F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76" r="23068"/>
          <a:stretch/>
        </p:blipFill>
        <p:spPr>
          <a:xfrm>
            <a:off x="8026400" y="1303338"/>
            <a:ext cx="3726893" cy="4251324"/>
          </a:xfrm>
          <a:prstGeom prst="rect">
            <a:avLst/>
          </a:prstGeom>
        </p:spPr>
      </p:pic>
    </p:spTree>
    <p:extLst>
      <p:ext uri="{BB962C8B-B14F-4D97-AF65-F5344CB8AC3E}">
        <p14:creationId xmlns:p14="http://schemas.microsoft.com/office/powerpoint/2010/main" val="8892051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609600" y="557975"/>
            <a:ext cx="10261600" cy="411161"/>
          </a:xfrm>
        </p:spPr>
        <p:txBody>
          <a:bodyPr>
            <a:normAutofit fontScale="90000"/>
          </a:bodyPr>
          <a:lstStyle/>
          <a:p>
            <a:r>
              <a:rPr lang="en-GB" sz="2667" b="1" dirty="0">
                <a:solidFill>
                  <a:schemeClr val="accent1"/>
                </a:solidFill>
                <a:latin typeface="+mn-lt"/>
              </a:rPr>
              <a:t>PLANNING (6)-EMS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609600" y="1295400"/>
            <a:ext cx="8737600" cy="4876800"/>
          </a:xfrm>
        </p:spPr>
        <p:txBody>
          <a:bodyPr>
            <a:normAutofit fontScale="77500" lnSpcReduction="20000"/>
          </a:bodyPr>
          <a:lstStyle/>
          <a:p>
            <a:r>
              <a:rPr lang="en-US" b="1" dirty="0">
                <a:solidFill>
                  <a:schemeClr val="accent1"/>
                </a:solidFill>
                <a:ea typeface="+mj-ea"/>
                <a:cs typeface="+mj-cs"/>
              </a:rPr>
              <a:t>6.2 Environmental objectives and planning to achieve them</a:t>
            </a:r>
          </a:p>
          <a:p>
            <a:r>
              <a:rPr lang="en-IN" b="1" dirty="0">
                <a:solidFill>
                  <a:schemeClr val="accent1"/>
                </a:solidFill>
                <a:ea typeface="+mj-ea"/>
                <a:cs typeface="+mj-cs"/>
              </a:rPr>
              <a:t>6.2.1 Environmental objectives</a:t>
            </a:r>
          </a:p>
          <a:p>
            <a:r>
              <a:rPr lang="en-US" b="1" dirty="0">
                <a:solidFill>
                  <a:schemeClr val="accent1"/>
                </a:solidFill>
                <a:ea typeface="+mj-ea"/>
                <a:cs typeface="+mj-cs"/>
              </a:rPr>
              <a:t>The organization shall establish environmental objectives at relevant functions and levels, taking into account the organization’s significant environmental aspects and associated compliance obligations, and considering its risks and opportunities.</a:t>
            </a:r>
          </a:p>
          <a:p>
            <a:r>
              <a:rPr lang="en-US" b="1" dirty="0">
                <a:solidFill>
                  <a:schemeClr val="accent1"/>
                </a:solidFill>
                <a:ea typeface="+mj-ea"/>
                <a:cs typeface="+mj-cs"/>
              </a:rPr>
              <a:t>The environmental objectives shall be:</a:t>
            </a:r>
          </a:p>
          <a:p>
            <a:r>
              <a:rPr lang="en-US" dirty="0">
                <a:solidFill>
                  <a:schemeClr val="accent1"/>
                </a:solidFill>
                <a:ea typeface="+mj-ea"/>
                <a:cs typeface="+mj-cs"/>
              </a:rPr>
              <a:t>a) consistent with the environmental policy;</a:t>
            </a:r>
          </a:p>
          <a:p>
            <a:r>
              <a:rPr lang="en-IN" dirty="0">
                <a:solidFill>
                  <a:schemeClr val="accent1"/>
                </a:solidFill>
                <a:ea typeface="+mj-ea"/>
                <a:cs typeface="+mj-cs"/>
              </a:rPr>
              <a:t>b) measurable (if practicable);</a:t>
            </a:r>
          </a:p>
          <a:p>
            <a:r>
              <a:rPr lang="en-IN" dirty="0">
                <a:solidFill>
                  <a:schemeClr val="accent1"/>
                </a:solidFill>
                <a:ea typeface="+mj-ea"/>
                <a:cs typeface="+mj-cs"/>
              </a:rPr>
              <a:t>c) monitored;</a:t>
            </a:r>
          </a:p>
          <a:p>
            <a:r>
              <a:rPr lang="en-IN" dirty="0">
                <a:solidFill>
                  <a:schemeClr val="accent1"/>
                </a:solidFill>
                <a:ea typeface="+mj-ea"/>
                <a:cs typeface="+mj-cs"/>
              </a:rPr>
              <a:t>d) communicated;</a:t>
            </a:r>
          </a:p>
          <a:p>
            <a:r>
              <a:rPr lang="en-IN" dirty="0">
                <a:solidFill>
                  <a:schemeClr val="accent1"/>
                </a:solidFill>
                <a:ea typeface="+mj-ea"/>
                <a:cs typeface="+mj-cs"/>
              </a:rPr>
              <a:t>e) updated as appropriate.</a:t>
            </a:r>
          </a:p>
          <a:p>
            <a:endParaRPr lang="en-US" b="1" dirty="0">
              <a:solidFill>
                <a:schemeClr val="accent1"/>
              </a:solidFill>
              <a:ea typeface="+mj-ea"/>
              <a:cs typeface="+mj-cs"/>
            </a:endParaRPr>
          </a:p>
          <a:p>
            <a:r>
              <a:rPr lang="en-US" i="1" dirty="0">
                <a:solidFill>
                  <a:schemeClr val="accent1"/>
                </a:solidFill>
                <a:ea typeface="+mj-ea"/>
                <a:cs typeface="+mj-cs"/>
              </a:rPr>
              <a:t>The organization shall maintain documented information on the environmental objectives</a:t>
            </a:r>
            <a:endParaRPr lang="en-IN" i="1" dirty="0">
              <a:solidFill>
                <a:schemeClr val="accent1"/>
              </a:solidFill>
              <a:ea typeface="+mj-ea"/>
              <a:cs typeface="+mj-cs"/>
            </a:endParaRPr>
          </a:p>
        </p:txBody>
      </p:sp>
    </p:spTree>
    <p:extLst>
      <p:ext uri="{BB962C8B-B14F-4D97-AF65-F5344CB8AC3E}">
        <p14:creationId xmlns:p14="http://schemas.microsoft.com/office/powerpoint/2010/main" val="18136116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35F7-D713-4AF3-8FD2-CCFE97558399}"/>
              </a:ext>
            </a:extLst>
          </p:cNvPr>
          <p:cNvSpPr>
            <a:spLocks noGrp="1"/>
          </p:cNvSpPr>
          <p:nvPr>
            <p:ph type="title"/>
          </p:nvPr>
        </p:nvSpPr>
        <p:spPr>
          <a:xfrm>
            <a:off x="609600" y="583733"/>
            <a:ext cx="10261600" cy="411161"/>
          </a:xfrm>
        </p:spPr>
        <p:txBody>
          <a:bodyPr>
            <a:normAutofit fontScale="90000"/>
          </a:bodyPr>
          <a:lstStyle/>
          <a:p>
            <a:r>
              <a:rPr lang="en-GB" sz="2667" b="1" dirty="0">
                <a:solidFill>
                  <a:schemeClr val="accent1"/>
                </a:solidFill>
                <a:latin typeface="+mn-lt"/>
              </a:rPr>
              <a:t>PLANNING (6)-EMS REQUIREMENTS</a:t>
            </a:r>
          </a:p>
        </p:txBody>
      </p:sp>
      <p:sp>
        <p:nvSpPr>
          <p:cNvPr id="3" name="Content Placeholder 2">
            <a:extLst>
              <a:ext uri="{FF2B5EF4-FFF2-40B4-BE49-F238E27FC236}">
                <a16:creationId xmlns:a16="http://schemas.microsoft.com/office/drawing/2014/main" id="{5A29E262-8DD8-4696-904C-27823FAB369E}"/>
              </a:ext>
            </a:extLst>
          </p:cNvPr>
          <p:cNvSpPr>
            <a:spLocks noGrp="1"/>
          </p:cNvSpPr>
          <p:nvPr>
            <p:ph idx="1"/>
          </p:nvPr>
        </p:nvSpPr>
        <p:spPr>
          <a:xfrm>
            <a:off x="609600" y="1295400"/>
            <a:ext cx="8229600" cy="4775200"/>
          </a:xfrm>
        </p:spPr>
        <p:txBody>
          <a:bodyPr>
            <a:normAutofit fontScale="92500" lnSpcReduction="20000"/>
          </a:bodyPr>
          <a:lstStyle/>
          <a:p>
            <a:r>
              <a:rPr lang="en-US" b="1" dirty="0">
                <a:solidFill>
                  <a:schemeClr val="accent1"/>
                </a:solidFill>
                <a:ea typeface="+mj-ea"/>
                <a:cs typeface="+mj-cs"/>
              </a:rPr>
              <a:t>6.2.2 Planning actions to achieve environmental objectives</a:t>
            </a:r>
          </a:p>
          <a:p>
            <a:r>
              <a:rPr lang="en-US" b="1" dirty="0">
                <a:solidFill>
                  <a:schemeClr val="accent1"/>
                </a:solidFill>
                <a:ea typeface="+mj-ea"/>
                <a:cs typeface="+mj-cs"/>
              </a:rPr>
              <a:t>When planning how to achieve its environmental objectives, the organization shall determine:</a:t>
            </a:r>
          </a:p>
          <a:p>
            <a:r>
              <a:rPr lang="en-US" b="1" dirty="0">
                <a:solidFill>
                  <a:schemeClr val="accent1"/>
                </a:solidFill>
                <a:ea typeface="+mj-ea"/>
                <a:cs typeface="+mj-cs"/>
              </a:rPr>
              <a:t>a</a:t>
            </a:r>
            <a:r>
              <a:rPr lang="en-US" dirty="0">
                <a:solidFill>
                  <a:schemeClr val="accent1"/>
                </a:solidFill>
                <a:ea typeface="+mj-ea"/>
                <a:cs typeface="+mj-cs"/>
              </a:rPr>
              <a:t>) what will be done;</a:t>
            </a:r>
          </a:p>
          <a:p>
            <a:r>
              <a:rPr lang="en-US" dirty="0">
                <a:solidFill>
                  <a:schemeClr val="accent1"/>
                </a:solidFill>
                <a:ea typeface="+mj-ea"/>
                <a:cs typeface="+mj-cs"/>
              </a:rPr>
              <a:t>b) what resources will be required;</a:t>
            </a:r>
          </a:p>
          <a:p>
            <a:r>
              <a:rPr lang="en-US" dirty="0">
                <a:solidFill>
                  <a:schemeClr val="accent1"/>
                </a:solidFill>
                <a:ea typeface="+mj-ea"/>
                <a:cs typeface="+mj-cs"/>
              </a:rPr>
              <a:t>c) who will be responsible;</a:t>
            </a:r>
          </a:p>
          <a:p>
            <a:r>
              <a:rPr lang="en-US" dirty="0">
                <a:solidFill>
                  <a:schemeClr val="accent1"/>
                </a:solidFill>
                <a:ea typeface="+mj-ea"/>
                <a:cs typeface="+mj-cs"/>
              </a:rPr>
              <a:t>d) when it will be completed;</a:t>
            </a:r>
          </a:p>
          <a:p>
            <a:r>
              <a:rPr lang="en-US" dirty="0">
                <a:solidFill>
                  <a:schemeClr val="accent1"/>
                </a:solidFill>
                <a:ea typeface="+mj-ea"/>
                <a:cs typeface="+mj-cs"/>
              </a:rPr>
              <a:t>e) how the results will be evaluated, including indicators for monitoring progress toward achievement of its measurable environmental objectives (see 9.1.1).</a:t>
            </a:r>
          </a:p>
          <a:p>
            <a:endParaRPr lang="en-US" sz="2133" i="1" dirty="0">
              <a:solidFill>
                <a:schemeClr val="accent1"/>
              </a:solidFill>
              <a:ea typeface="+mj-ea"/>
              <a:cs typeface="+mj-cs"/>
            </a:endParaRPr>
          </a:p>
          <a:p>
            <a:r>
              <a:rPr lang="en-US" sz="2133" i="1" dirty="0">
                <a:solidFill>
                  <a:schemeClr val="accent1"/>
                </a:solidFill>
                <a:ea typeface="+mj-ea"/>
                <a:cs typeface="+mj-cs"/>
              </a:rPr>
              <a:t>The organization shall consider how actions to achieve its environmental objectives can be integrated into the organization’s business processes</a:t>
            </a:r>
            <a:endParaRPr lang="en-IN" sz="2133" i="1" dirty="0">
              <a:solidFill>
                <a:schemeClr val="accent1"/>
              </a:solidFill>
              <a:ea typeface="+mj-ea"/>
              <a:cs typeface="+mj-cs"/>
            </a:endParaRPr>
          </a:p>
        </p:txBody>
      </p:sp>
    </p:spTree>
    <p:extLst>
      <p:ext uri="{BB962C8B-B14F-4D97-AF65-F5344CB8AC3E}">
        <p14:creationId xmlns:p14="http://schemas.microsoft.com/office/powerpoint/2010/main" val="18471374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967346" y="433946"/>
            <a:ext cx="9855200" cy="666128"/>
          </a:xfrm>
        </p:spPr>
        <p:txBody>
          <a:bodyPr vert="horz" lIns="121920" tIns="60960" rIns="121920" bIns="60960" rtlCol="0" anchor="b">
            <a:normAutofit/>
          </a:bodyPr>
          <a:lstStyle/>
          <a:p>
            <a:pPr algn="ctr" defTabSz="1219170"/>
            <a:r>
              <a:rPr lang="en-US" sz="2667" b="1" dirty="0">
                <a:solidFill>
                  <a:srgbClr val="005495"/>
                </a:solidFill>
                <a:latin typeface="+mn-lt"/>
                <a:ea typeface="+mn-ea"/>
                <a:cs typeface="+mn-cs"/>
              </a:rPr>
              <a:t>SUPPORT (7)-EMS REQUIREMENTS</a:t>
            </a: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4064001" y="1295397"/>
            <a:ext cx="7295165" cy="4809189"/>
          </a:xfrm>
        </p:spPr>
        <p:txBody>
          <a:bodyPr vert="horz" lIns="121920" tIns="60960" rIns="121920" bIns="60960" rtlCol="0">
            <a:normAutofit fontScale="92500" lnSpcReduction="20000"/>
          </a:bodyPr>
          <a:lstStyle/>
          <a:p>
            <a:pPr defTabSz="1219170">
              <a:spcBef>
                <a:spcPct val="0"/>
              </a:spcBef>
              <a:spcAft>
                <a:spcPts val="800"/>
              </a:spcAft>
            </a:pPr>
            <a:r>
              <a:rPr lang="en-US" sz="2133" b="1" dirty="0">
                <a:solidFill>
                  <a:srgbClr val="005495"/>
                </a:solidFill>
              </a:rPr>
              <a:t>7.1 Resources</a:t>
            </a:r>
          </a:p>
          <a:p>
            <a:pPr defTabSz="1219170">
              <a:spcBef>
                <a:spcPct val="0"/>
              </a:spcBef>
              <a:spcAft>
                <a:spcPts val="800"/>
              </a:spcAft>
            </a:pPr>
            <a:r>
              <a:rPr lang="en-US" sz="2133" b="1" dirty="0">
                <a:solidFill>
                  <a:srgbClr val="005495"/>
                </a:solidFill>
              </a:rPr>
              <a:t>The organization shall determine and provide the resources needed for the establishment, implementation, maintenance and continual improvement of the environmental management system.</a:t>
            </a:r>
          </a:p>
          <a:p>
            <a:pPr indent="-304792" defTabSz="1219170">
              <a:spcBef>
                <a:spcPct val="0"/>
              </a:spcBef>
              <a:spcAft>
                <a:spcPts val="800"/>
              </a:spcAft>
            </a:pPr>
            <a:r>
              <a:rPr lang="en-US" sz="2133" b="1" dirty="0">
                <a:solidFill>
                  <a:srgbClr val="005495"/>
                </a:solidFill>
              </a:rPr>
              <a:t>7.2 Competence</a:t>
            </a:r>
          </a:p>
          <a:p>
            <a:pPr indent="-304792" defTabSz="1219170">
              <a:spcBef>
                <a:spcPct val="0"/>
              </a:spcBef>
              <a:spcAft>
                <a:spcPts val="800"/>
              </a:spcAft>
            </a:pPr>
            <a:r>
              <a:rPr lang="en-US" sz="2133" b="1" dirty="0">
                <a:solidFill>
                  <a:srgbClr val="005495"/>
                </a:solidFill>
              </a:rPr>
              <a:t>The organization shall:</a:t>
            </a:r>
          </a:p>
          <a:p>
            <a:pPr indent="-304792" defTabSz="1219170">
              <a:spcBef>
                <a:spcPct val="0"/>
              </a:spcBef>
              <a:spcAft>
                <a:spcPts val="800"/>
              </a:spcAft>
            </a:pPr>
            <a:r>
              <a:rPr lang="en-US" sz="2133" dirty="0">
                <a:solidFill>
                  <a:srgbClr val="005495"/>
                </a:solidFill>
              </a:rPr>
              <a:t>a) determine the necessary competence of person(s) doing work under its control that affects its</a:t>
            </a:r>
          </a:p>
          <a:p>
            <a:pPr indent="-304792" defTabSz="1219170">
              <a:spcBef>
                <a:spcPct val="0"/>
              </a:spcBef>
              <a:spcAft>
                <a:spcPts val="800"/>
              </a:spcAft>
            </a:pPr>
            <a:r>
              <a:rPr lang="en-US" sz="2133" dirty="0">
                <a:solidFill>
                  <a:srgbClr val="005495"/>
                </a:solidFill>
              </a:rPr>
              <a:t>environmental performance and its ability to fulfil its compliance obligations;</a:t>
            </a:r>
          </a:p>
          <a:p>
            <a:pPr indent="-304792" defTabSz="1219170">
              <a:spcBef>
                <a:spcPct val="0"/>
              </a:spcBef>
              <a:spcAft>
                <a:spcPts val="800"/>
              </a:spcAft>
            </a:pPr>
            <a:r>
              <a:rPr lang="en-US" sz="2133" dirty="0">
                <a:solidFill>
                  <a:srgbClr val="005495"/>
                </a:solidFill>
              </a:rPr>
              <a:t>b) ensure that these persons are competent on the basis of appropriate education, training or experience;</a:t>
            </a:r>
          </a:p>
          <a:p>
            <a:pPr indent="-304792" defTabSz="1219170">
              <a:spcBef>
                <a:spcPct val="0"/>
              </a:spcBef>
              <a:spcAft>
                <a:spcPts val="800"/>
              </a:spcAft>
            </a:pPr>
            <a:r>
              <a:rPr lang="en-US" sz="2133" dirty="0">
                <a:solidFill>
                  <a:srgbClr val="005495"/>
                </a:solidFill>
              </a:rPr>
              <a:t>c) determine training needs associated with its environmental aspects and its environmental management system;</a:t>
            </a:r>
          </a:p>
        </p:txBody>
      </p:sp>
      <p:pic>
        <p:nvPicPr>
          <p:cNvPr id="6" name="Picture 5" descr="A picture containing woman, man&#10;&#10;Description automatically generated">
            <a:extLst>
              <a:ext uri="{FF2B5EF4-FFF2-40B4-BE49-F238E27FC236}">
                <a16:creationId xmlns:a16="http://schemas.microsoft.com/office/drawing/2014/main" id="{C7CB7B6D-905F-4958-9022-920B9A4F7E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801" y="1295397"/>
            <a:ext cx="3251200" cy="4572000"/>
          </a:xfrm>
          <a:prstGeom prst="rect">
            <a:avLst/>
          </a:prstGeom>
        </p:spPr>
      </p:pic>
    </p:spTree>
    <p:extLst>
      <p:ext uri="{BB962C8B-B14F-4D97-AF65-F5344CB8AC3E}">
        <p14:creationId xmlns:p14="http://schemas.microsoft.com/office/powerpoint/2010/main" val="36558485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764147" y="442065"/>
            <a:ext cx="9855200" cy="614361"/>
          </a:xfrm>
        </p:spPr>
        <p:txBody>
          <a:bodyPr>
            <a:normAutofit/>
          </a:bodyPr>
          <a:lstStyle/>
          <a:p>
            <a:r>
              <a:rPr lang="en-GB" sz="2400" b="1" dirty="0">
                <a:solidFill>
                  <a:schemeClr val="accent1"/>
                </a:solidFill>
                <a:latin typeface="+mn-lt"/>
              </a:rPr>
              <a:t>SUPPORT (7)-EMS REQUIREMENTS</a:t>
            </a:r>
            <a:endParaRPr lang="en-IN" sz="2400" b="1" dirty="0">
              <a:solidFill>
                <a:schemeClr val="accent1"/>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764146" y="940158"/>
            <a:ext cx="6246253" cy="5232042"/>
          </a:xfrm>
        </p:spPr>
        <p:txBody>
          <a:bodyPr>
            <a:normAutofit/>
          </a:bodyPr>
          <a:lstStyle/>
          <a:p>
            <a:pPr>
              <a:spcBef>
                <a:spcPct val="0"/>
              </a:spcBef>
            </a:pPr>
            <a:r>
              <a:rPr lang="en-IN" b="1" dirty="0">
                <a:solidFill>
                  <a:schemeClr val="accent1"/>
                </a:solidFill>
                <a:ea typeface="+mj-ea"/>
                <a:cs typeface="+mj-cs"/>
              </a:rPr>
              <a:t>7.2 Competence (Cont..)</a:t>
            </a:r>
          </a:p>
          <a:p>
            <a:pPr>
              <a:spcBef>
                <a:spcPct val="0"/>
              </a:spcBef>
            </a:pPr>
            <a:r>
              <a:rPr lang="en-IN" b="1" dirty="0">
                <a:solidFill>
                  <a:schemeClr val="accent1"/>
                </a:solidFill>
                <a:ea typeface="+mj-ea"/>
                <a:cs typeface="+mj-cs"/>
              </a:rPr>
              <a:t>The organization shall:</a:t>
            </a:r>
          </a:p>
          <a:p>
            <a:pPr>
              <a:spcBef>
                <a:spcPct val="0"/>
              </a:spcBef>
            </a:pPr>
            <a:endParaRPr lang="en-IN" b="1" dirty="0">
              <a:solidFill>
                <a:schemeClr val="accent1"/>
              </a:solidFill>
              <a:ea typeface="+mj-ea"/>
              <a:cs typeface="+mj-cs"/>
            </a:endParaRPr>
          </a:p>
          <a:p>
            <a:pPr>
              <a:spcBef>
                <a:spcPct val="0"/>
              </a:spcBef>
            </a:pPr>
            <a:r>
              <a:rPr lang="en-US" dirty="0">
                <a:solidFill>
                  <a:schemeClr val="accent1"/>
                </a:solidFill>
                <a:ea typeface="+mj-ea"/>
                <a:cs typeface="+mj-cs"/>
              </a:rPr>
              <a:t>d) where applicable, take actions to acquire the necessary competence, and evaluate the effectiveness</a:t>
            </a:r>
          </a:p>
          <a:p>
            <a:pPr>
              <a:spcBef>
                <a:spcPct val="0"/>
              </a:spcBef>
            </a:pPr>
            <a:r>
              <a:rPr lang="en-IN" dirty="0">
                <a:solidFill>
                  <a:schemeClr val="accent1"/>
                </a:solidFill>
                <a:ea typeface="+mj-ea"/>
                <a:cs typeface="+mj-cs"/>
              </a:rPr>
              <a:t>of the actions taken.</a:t>
            </a:r>
          </a:p>
          <a:p>
            <a:pPr>
              <a:spcBef>
                <a:spcPct val="0"/>
              </a:spcBef>
            </a:pPr>
            <a:endParaRPr lang="en-IN" dirty="0">
              <a:solidFill>
                <a:schemeClr val="accent1"/>
              </a:solidFill>
              <a:ea typeface="+mj-ea"/>
              <a:cs typeface="+mj-cs"/>
            </a:endParaRPr>
          </a:p>
          <a:p>
            <a:pPr>
              <a:spcBef>
                <a:spcPct val="0"/>
              </a:spcBef>
            </a:pPr>
            <a:r>
              <a:rPr lang="en-US" sz="2133" i="1" dirty="0">
                <a:solidFill>
                  <a:schemeClr val="accent1"/>
                </a:solidFill>
                <a:ea typeface="+mj-ea"/>
                <a:cs typeface="+mj-cs"/>
              </a:rPr>
              <a:t>NOTE Applicable actions can include, for example, the provision of training to, the mentoring of, or the reassignment of currently employed persons; or the hiring or contracting of competent persons.</a:t>
            </a:r>
          </a:p>
          <a:p>
            <a:pPr>
              <a:spcBef>
                <a:spcPct val="0"/>
              </a:spcBef>
            </a:pPr>
            <a:r>
              <a:rPr lang="en-US" sz="2133" i="1" dirty="0">
                <a:solidFill>
                  <a:schemeClr val="accent1"/>
                </a:solidFill>
                <a:ea typeface="+mj-ea"/>
                <a:cs typeface="+mj-cs"/>
              </a:rPr>
              <a:t>The organization shall retain appropriate documented information as evidence of competence.</a:t>
            </a:r>
            <a:endParaRPr lang="en-IN" sz="2133" i="1" dirty="0">
              <a:solidFill>
                <a:schemeClr val="accent1"/>
              </a:solidFill>
              <a:ea typeface="+mj-ea"/>
              <a:cs typeface="+mj-cs"/>
            </a:endParaRPr>
          </a:p>
        </p:txBody>
      </p:sp>
      <p:pic>
        <p:nvPicPr>
          <p:cNvPr id="6" name="Picture 5" descr="A close up of a device&#10;&#10;Description automatically generated">
            <a:extLst>
              <a:ext uri="{FF2B5EF4-FFF2-40B4-BE49-F238E27FC236}">
                <a16:creationId xmlns:a16="http://schemas.microsoft.com/office/drawing/2014/main" id="{F4187F51-7FED-4281-8A53-3AB98ED79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0654" y="1348347"/>
            <a:ext cx="4206622" cy="4150932"/>
          </a:xfrm>
          <a:prstGeom prst="rect">
            <a:avLst/>
          </a:prstGeom>
        </p:spPr>
      </p:pic>
    </p:spTree>
    <p:extLst>
      <p:ext uri="{BB962C8B-B14F-4D97-AF65-F5344CB8AC3E}">
        <p14:creationId xmlns:p14="http://schemas.microsoft.com/office/powerpoint/2010/main" val="4495755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635358" y="514415"/>
            <a:ext cx="9855200" cy="614361"/>
          </a:xfrm>
        </p:spPr>
        <p:txBody>
          <a:bodyPr>
            <a:normAutofit/>
          </a:bodyPr>
          <a:lstStyle/>
          <a:p>
            <a:r>
              <a:rPr lang="en-GB" sz="2400" b="1" dirty="0">
                <a:solidFill>
                  <a:schemeClr val="accent1"/>
                </a:solidFill>
                <a:latin typeface="+mn-lt"/>
              </a:rPr>
              <a:t>SUPPORT (7)-EMS REQUIREMENTS</a:t>
            </a:r>
            <a:endParaRPr lang="en-IN" sz="2400" b="1" dirty="0">
              <a:solidFill>
                <a:schemeClr val="accent1"/>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24248" y="1128776"/>
            <a:ext cx="6592552" cy="5043424"/>
          </a:xfrm>
        </p:spPr>
        <p:txBody>
          <a:bodyPr>
            <a:normAutofit fontScale="92500" lnSpcReduction="10000"/>
          </a:bodyPr>
          <a:lstStyle/>
          <a:p>
            <a:r>
              <a:rPr lang="en-IN" b="1" dirty="0">
                <a:solidFill>
                  <a:schemeClr val="accent1"/>
                </a:solidFill>
                <a:ea typeface="+mj-ea"/>
                <a:cs typeface="+mj-cs"/>
              </a:rPr>
              <a:t>7.3 Awareness</a:t>
            </a:r>
          </a:p>
          <a:p>
            <a:r>
              <a:rPr lang="en-US" b="1" dirty="0">
                <a:solidFill>
                  <a:schemeClr val="accent1"/>
                </a:solidFill>
                <a:ea typeface="+mj-ea"/>
                <a:cs typeface="+mj-cs"/>
              </a:rPr>
              <a:t>The organization shall ensure that persons doing work under the organization’s control are aware of:</a:t>
            </a:r>
          </a:p>
          <a:p>
            <a:r>
              <a:rPr lang="en-IN" dirty="0">
                <a:solidFill>
                  <a:schemeClr val="accent1"/>
                </a:solidFill>
                <a:ea typeface="+mj-ea"/>
                <a:cs typeface="+mj-cs"/>
              </a:rPr>
              <a:t>a) the environmental policy;</a:t>
            </a:r>
          </a:p>
          <a:p>
            <a:r>
              <a:rPr lang="en-US" dirty="0">
                <a:solidFill>
                  <a:schemeClr val="accent1"/>
                </a:solidFill>
                <a:ea typeface="+mj-ea"/>
                <a:cs typeface="+mj-cs"/>
              </a:rPr>
              <a:t>b) the significant environmental aspects and related actual or potential environmental impacts </a:t>
            </a:r>
            <a:r>
              <a:rPr lang="en-IN" dirty="0">
                <a:solidFill>
                  <a:schemeClr val="accent1"/>
                </a:solidFill>
                <a:ea typeface="+mj-ea"/>
                <a:cs typeface="+mj-cs"/>
              </a:rPr>
              <a:t>associated with their work;</a:t>
            </a:r>
          </a:p>
          <a:p>
            <a:r>
              <a:rPr lang="en-US" dirty="0">
                <a:solidFill>
                  <a:schemeClr val="accent1"/>
                </a:solidFill>
                <a:ea typeface="+mj-ea"/>
                <a:cs typeface="+mj-cs"/>
              </a:rPr>
              <a:t>c) their contribution to the effectiveness of the environmental management system, including the benefits of enhanced environmental performance;</a:t>
            </a:r>
          </a:p>
          <a:p>
            <a:r>
              <a:rPr lang="en-US" dirty="0">
                <a:solidFill>
                  <a:schemeClr val="accent1"/>
                </a:solidFill>
                <a:ea typeface="+mj-ea"/>
                <a:cs typeface="+mj-cs"/>
              </a:rPr>
              <a:t>d) the implications of not conforming with the environmental management system requirements, including not fulfilling the organization’s compliance obligations.</a:t>
            </a:r>
            <a:endParaRPr lang="en-IN" dirty="0">
              <a:solidFill>
                <a:schemeClr val="accent1"/>
              </a:solidFill>
              <a:ea typeface="+mj-ea"/>
              <a:cs typeface="+mj-cs"/>
            </a:endParaRPr>
          </a:p>
        </p:txBody>
      </p:sp>
      <p:pic>
        <p:nvPicPr>
          <p:cNvPr id="5" name="Picture 4" descr="A close up of a black background&#10;&#10;Description automatically generated">
            <a:extLst>
              <a:ext uri="{FF2B5EF4-FFF2-40B4-BE49-F238E27FC236}">
                <a16:creationId xmlns:a16="http://schemas.microsoft.com/office/drawing/2014/main" id="{EFDA9654-702F-4F8B-8A6F-3A5055398D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8000" y="1128776"/>
            <a:ext cx="3251200" cy="4332224"/>
          </a:xfrm>
          <a:prstGeom prst="rect">
            <a:avLst/>
          </a:prstGeom>
        </p:spPr>
      </p:pic>
    </p:spTree>
    <p:extLst>
      <p:ext uri="{BB962C8B-B14F-4D97-AF65-F5344CB8AC3E}">
        <p14:creationId xmlns:p14="http://schemas.microsoft.com/office/powerpoint/2010/main" val="1801600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751268" y="554039"/>
            <a:ext cx="9855200" cy="614361"/>
          </a:xfrm>
        </p:spPr>
        <p:txBody>
          <a:bodyPr>
            <a:normAutofit/>
          </a:bodyPr>
          <a:lstStyle/>
          <a:p>
            <a:r>
              <a:rPr lang="en-GB" sz="2400" b="1" dirty="0">
                <a:solidFill>
                  <a:schemeClr val="accent1"/>
                </a:solidFill>
                <a:latin typeface="+mn-lt"/>
              </a:rPr>
              <a:t>SUPPORT (7)-EMS REQUIREMENTS</a:t>
            </a:r>
            <a:endParaRPr lang="en-IN" sz="2400" b="1" dirty="0">
              <a:solidFill>
                <a:schemeClr val="accent1"/>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751268" y="1168400"/>
            <a:ext cx="6970332" cy="4902200"/>
          </a:xfrm>
        </p:spPr>
        <p:txBody>
          <a:bodyPr>
            <a:normAutofit fontScale="77500" lnSpcReduction="20000"/>
          </a:bodyPr>
          <a:lstStyle/>
          <a:p>
            <a:r>
              <a:rPr lang="en-IN" b="1" dirty="0">
                <a:solidFill>
                  <a:schemeClr val="accent1"/>
                </a:solidFill>
                <a:ea typeface="+mj-ea"/>
                <a:cs typeface="+mj-cs"/>
              </a:rPr>
              <a:t>7.4 Communication</a:t>
            </a:r>
          </a:p>
          <a:p>
            <a:r>
              <a:rPr lang="en-IN" b="1" dirty="0">
                <a:solidFill>
                  <a:schemeClr val="accent1"/>
                </a:solidFill>
                <a:ea typeface="+mj-ea"/>
                <a:cs typeface="+mj-cs"/>
              </a:rPr>
              <a:t>7.4.1 General</a:t>
            </a:r>
          </a:p>
          <a:p>
            <a:r>
              <a:rPr lang="en-US" b="1" dirty="0">
                <a:solidFill>
                  <a:schemeClr val="accent1"/>
                </a:solidFill>
                <a:ea typeface="+mj-ea"/>
                <a:cs typeface="+mj-cs"/>
              </a:rPr>
              <a:t>The organization shall establish, implement and maintain the process(es) needed for internal and external communications relevant to the environmental management system, including:</a:t>
            </a:r>
          </a:p>
          <a:p>
            <a:r>
              <a:rPr lang="en-US" dirty="0">
                <a:solidFill>
                  <a:schemeClr val="accent1"/>
                </a:solidFill>
                <a:ea typeface="+mj-ea"/>
                <a:cs typeface="+mj-cs"/>
              </a:rPr>
              <a:t>a) on what it will communicate;</a:t>
            </a:r>
          </a:p>
          <a:p>
            <a:r>
              <a:rPr lang="en-IN" dirty="0">
                <a:solidFill>
                  <a:schemeClr val="accent1"/>
                </a:solidFill>
                <a:ea typeface="+mj-ea"/>
                <a:cs typeface="+mj-cs"/>
              </a:rPr>
              <a:t>b) when to communicate;</a:t>
            </a:r>
          </a:p>
          <a:p>
            <a:r>
              <a:rPr lang="en-US" dirty="0">
                <a:solidFill>
                  <a:schemeClr val="accent1"/>
                </a:solidFill>
                <a:ea typeface="+mj-ea"/>
                <a:cs typeface="+mj-cs"/>
              </a:rPr>
              <a:t>c) with whom to communicate;</a:t>
            </a:r>
          </a:p>
          <a:p>
            <a:r>
              <a:rPr lang="en-IN" dirty="0">
                <a:solidFill>
                  <a:schemeClr val="accent1"/>
                </a:solidFill>
                <a:ea typeface="+mj-ea"/>
                <a:cs typeface="+mj-cs"/>
              </a:rPr>
              <a:t>d) how to communicate.</a:t>
            </a:r>
          </a:p>
          <a:p>
            <a:r>
              <a:rPr lang="en-US" dirty="0">
                <a:solidFill>
                  <a:schemeClr val="accent1"/>
                </a:solidFill>
                <a:ea typeface="+mj-ea"/>
                <a:cs typeface="+mj-cs"/>
              </a:rPr>
              <a:t>When establishing its communication process(es), the organization shall:</a:t>
            </a:r>
          </a:p>
          <a:p>
            <a:pPr>
              <a:buFont typeface="Wingdings" panose="05000000000000000000" pitchFamily="2" charset="2"/>
              <a:buChar char="Ø"/>
            </a:pPr>
            <a:r>
              <a:rPr lang="en-US" dirty="0">
                <a:solidFill>
                  <a:schemeClr val="accent1"/>
                </a:solidFill>
                <a:ea typeface="+mj-ea"/>
                <a:cs typeface="+mj-cs"/>
              </a:rPr>
              <a:t> take into account its compliance obligations;</a:t>
            </a:r>
          </a:p>
          <a:p>
            <a:pPr>
              <a:buFont typeface="Wingdings" panose="05000000000000000000" pitchFamily="2" charset="2"/>
              <a:buChar char="Ø"/>
            </a:pPr>
            <a:r>
              <a:rPr lang="en-US" dirty="0">
                <a:solidFill>
                  <a:schemeClr val="accent1"/>
                </a:solidFill>
                <a:ea typeface="+mj-ea"/>
                <a:cs typeface="+mj-cs"/>
              </a:rPr>
              <a:t> ensure that environmental information communicated is consistent with information generated within the environmental management system, and is reliable.</a:t>
            </a:r>
            <a:endParaRPr lang="en-IN" dirty="0">
              <a:solidFill>
                <a:schemeClr val="accent1"/>
              </a:solidFill>
              <a:ea typeface="+mj-ea"/>
              <a:cs typeface="+mj-cs"/>
            </a:endParaRPr>
          </a:p>
        </p:txBody>
      </p:sp>
      <p:pic>
        <p:nvPicPr>
          <p:cNvPr id="5" name="Picture 4" descr="A picture containing girl, speaker, young, holding&#10;&#10;Description automatically generated">
            <a:extLst>
              <a:ext uri="{FF2B5EF4-FFF2-40B4-BE49-F238E27FC236}">
                <a16:creationId xmlns:a16="http://schemas.microsoft.com/office/drawing/2014/main" id="{ECE9449B-E908-43BE-82EE-BDDB8E675E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32579" y="1384300"/>
            <a:ext cx="3251200" cy="4470400"/>
          </a:xfrm>
          <a:prstGeom prst="rect">
            <a:avLst/>
          </a:prstGeom>
        </p:spPr>
      </p:pic>
    </p:spTree>
    <p:extLst>
      <p:ext uri="{BB962C8B-B14F-4D97-AF65-F5344CB8AC3E}">
        <p14:creationId xmlns:p14="http://schemas.microsoft.com/office/powerpoint/2010/main" val="1687572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556913" y="481418"/>
            <a:ext cx="8229600" cy="666135"/>
          </a:xfrm>
        </p:spPr>
        <p:txBody>
          <a:bodyPr vert="horz" lIns="121920" tIns="60960" rIns="121920" bIns="60960" rtlCol="0" anchor="ctr">
            <a:normAutofit/>
          </a:bodyPr>
          <a:lstStyle/>
          <a:p>
            <a:pPr algn="ctr" defTabSz="1219170"/>
            <a:r>
              <a:rPr lang="en-US" sz="2667" b="1" dirty="0">
                <a:solidFill>
                  <a:srgbClr val="005495"/>
                </a:solidFill>
                <a:latin typeface="+mn-lt"/>
                <a:ea typeface="+mn-ea"/>
                <a:cs typeface="+mn-cs"/>
              </a:rPr>
              <a:t>SUPPORT (7)-EMS REQUIREMENTS</a:t>
            </a: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4682096" y="1270818"/>
            <a:ext cx="6586489" cy="4928419"/>
          </a:xfrm>
        </p:spPr>
        <p:txBody>
          <a:bodyPr vert="horz" lIns="121920" tIns="60960" rIns="121920" bIns="60960" rtlCol="0">
            <a:normAutofit fontScale="85000" lnSpcReduction="20000"/>
          </a:bodyPr>
          <a:lstStyle/>
          <a:p>
            <a:pPr indent="-304792" defTabSz="1219170"/>
            <a:r>
              <a:rPr lang="en-US" sz="2133" b="1" dirty="0">
                <a:solidFill>
                  <a:srgbClr val="005495"/>
                </a:solidFill>
              </a:rPr>
              <a:t>7.4 Communication</a:t>
            </a:r>
          </a:p>
          <a:p>
            <a:pPr indent="-304792" defTabSz="1219170"/>
            <a:r>
              <a:rPr lang="en-US" sz="2133" b="1" dirty="0">
                <a:solidFill>
                  <a:srgbClr val="005495"/>
                </a:solidFill>
              </a:rPr>
              <a:t>7.4.1 General</a:t>
            </a:r>
          </a:p>
          <a:p>
            <a:pPr indent="-304792" defTabSz="1219170"/>
            <a:r>
              <a:rPr lang="en-US" sz="2133" b="1" dirty="0">
                <a:solidFill>
                  <a:srgbClr val="005495"/>
                </a:solidFill>
              </a:rPr>
              <a:t>The organization shall establish, implement and maintain the process(es) needed for internal and external communications relevant to the environmental management system, including:</a:t>
            </a:r>
          </a:p>
          <a:p>
            <a:pPr indent="-304792" defTabSz="1219170"/>
            <a:r>
              <a:rPr lang="en-US" sz="2133" dirty="0">
                <a:solidFill>
                  <a:srgbClr val="005495"/>
                </a:solidFill>
              </a:rPr>
              <a:t>a) on what it will communicate;</a:t>
            </a:r>
          </a:p>
          <a:p>
            <a:pPr indent="-304792" defTabSz="1219170"/>
            <a:r>
              <a:rPr lang="en-US" sz="2133" dirty="0">
                <a:solidFill>
                  <a:srgbClr val="005495"/>
                </a:solidFill>
              </a:rPr>
              <a:t>b) when to communicate;</a:t>
            </a:r>
          </a:p>
          <a:p>
            <a:pPr indent="-304792" defTabSz="1219170"/>
            <a:r>
              <a:rPr lang="en-US" sz="2133" dirty="0">
                <a:solidFill>
                  <a:srgbClr val="005495"/>
                </a:solidFill>
              </a:rPr>
              <a:t>c) with whom to communicate;</a:t>
            </a:r>
          </a:p>
          <a:p>
            <a:pPr indent="-304792" defTabSz="1219170"/>
            <a:r>
              <a:rPr lang="en-US" sz="2133" dirty="0">
                <a:solidFill>
                  <a:srgbClr val="005495"/>
                </a:solidFill>
              </a:rPr>
              <a:t>d) how to communicate.</a:t>
            </a:r>
          </a:p>
          <a:p>
            <a:pPr indent="-304792" defTabSz="1219170"/>
            <a:r>
              <a:rPr lang="en-US" sz="2133" dirty="0">
                <a:solidFill>
                  <a:srgbClr val="005495"/>
                </a:solidFill>
              </a:rPr>
              <a:t>When establishing its communication process(es), the organization shall:</a:t>
            </a:r>
          </a:p>
          <a:p>
            <a:pPr indent="-304792" defTabSz="1219170"/>
            <a:r>
              <a:rPr lang="en-US" sz="2133" dirty="0">
                <a:solidFill>
                  <a:srgbClr val="005495"/>
                </a:solidFill>
              </a:rPr>
              <a:t> take into account its compliance obligations;</a:t>
            </a:r>
          </a:p>
          <a:p>
            <a:pPr indent="-304792" defTabSz="1219170"/>
            <a:r>
              <a:rPr lang="en-US" sz="2133" dirty="0">
                <a:solidFill>
                  <a:srgbClr val="005495"/>
                </a:solidFill>
              </a:rPr>
              <a:t> ensure that environmental information communicated is consistent with information generated within the environmental management system, and is reliable..</a:t>
            </a:r>
          </a:p>
        </p:txBody>
      </p:sp>
      <p:pic>
        <p:nvPicPr>
          <p:cNvPr id="5" name="Picture 4" descr="A picture containing person, indoor, holding, photo&#10;&#10;Description automatically generated">
            <a:extLst>
              <a:ext uri="{FF2B5EF4-FFF2-40B4-BE49-F238E27FC236}">
                <a16:creationId xmlns:a16="http://schemas.microsoft.com/office/drawing/2014/main" id="{051A5BFB-86B3-4112-9465-BE908CD74BD0}"/>
              </a:ext>
            </a:extLst>
          </p:cNvPr>
          <p:cNvPicPr>
            <a:picLocks noChangeAspect="1"/>
          </p:cNvPicPr>
          <p:nvPr/>
        </p:nvPicPr>
        <p:blipFill rotWithShape="1">
          <a:blip r:embed="rId2">
            <a:extLst>
              <a:ext uri="{28A0092B-C50C-407E-A947-70E740481C1C}">
                <a14:useLocalDpi xmlns:a14="http://schemas.microsoft.com/office/drawing/2010/main" val="0"/>
              </a:ext>
            </a:extLst>
          </a:blip>
          <a:srcRect l="27837" r="34142"/>
          <a:stretch/>
        </p:blipFill>
        <p:spPr>
          <a:xfrm>
            <a:off x="875790" y="1270818"/>
            <a:ext cx="3528785" cy="4808009"/>
          </a:xfrm>
          <a:prstGeom prst="rect">
            <a:avLst/>
          </a:prstGeom>
          <a:effectLst/>
        </p:spPr>
      </p:pic>
    </p:spTree>
    <p:extLst>
      <p:ext uri="{BB962C8B-B14F-4D97-AF65-F5344CB8AC3E}">
        <p14:creationId xmlns:p14="http://schemas.microsoft.com/office/powerpoint/2010/main" val="5325004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425262" y="539135"/>
            <a:ext cx="9042400" cy="711200"/>
          </a:xfrm>
        </p:spPr>
        <p:txBody>
          <a:bodyPr vert="horz" lIns="121920" tIns="60960" rIns="121920" bIns="60960" rtlCol="0" anchor="ctr">
            <a:normAutofit/>
          </a:bodyPr>
          <a:lstStyle/>
          <a:p>
            <a:pPr algn="ctr" defTabSz="1219170">
              <a:lnSpc>
                <a:spcPct val="80000"/>
              </a:lnSpc>
              <a:spcBef>
                <a:spcPts val="1000"/>
              </a:spcBef>
            </a:pPr>
            <a:r>
              <a:rPr lang="en-US" sz="2667" b="1" dirty="0">
                <a:solidFill>
                  <a:srgbClr val="005495"/>
                </a:solidFill>
                <a:latin typeface="+mn-lt"/>
                <a:ea typeface="+mn-ea"/>
                <a:cs typeface="+mn-cs"/>
              </a:rPr>
              <a:t>SUPPORT (7)-EMS REQUIREMENTS</a:t>
            </a: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4978401" y="1250335"/>
            <a:ext cx="6586489" cy="4964160"/>
          </a:xfrm>
        </p:spPr>
        <p:txBody>
          <a:bodyPr vert="horz" lIns="121920" tIns="60960" rIns="121920" bIns="60960" rtlCol="0">
            <a:normAutofit fontScale="92500" lnSpcReduction="20000"/>
          </a:bodyPr>
          <a:lstStyle/>
          <a:p>
            <a:pPr defTabSz="1219170"/>
            <a:r>
              <a:rPr lang="en-US" sz="2133" b="1" dirty="0">
                <a:solidFill>
                  <a:srgbClr val="005495"/>
                </a:solidFill>
              </a:rPr>
              <a:t>7.4 Communication</a:t>
            </a:r>
          </a:p>
          <a:p>
            <a:pPr defTabSz="1219170"/>
            <a:r>
              <a:rPr lang="en-US" sz="2133" b="1" dirty="0">
                <a:solidFill>
                  <a:srgbClr val="005495"/>
                </a:solidFill>
              </a:rPr>
              <a:t>7.4.1 General</a:t>
            </a:r>
          </a:p>
          <a:p>
            <a:pPr indent="-304792" defTabSz="1219170"/>
            <a:r>
              <a:rPr lang="en-US" sz="2133" dirty="0">
                <a:solidFill>
                  <a:srgbClr val="005495"/>
                </a:solidFill>
              </a:rPr>
              <a:t>The organization shall respond to relevant communications on its environmental management system.</a:t>
            </a:r>
          </a:p>
          <a:p>
            <a:pPr indent="-304792" defTabSz="1219170"/>
            <a:r>
              <a:rPr lang="en-US" sz="2133" dirty="0">
                <a:solidFill>
                  <a:srgbClr val="005495"/>
                </a:solidFill>
              </a:rPr>
              <a:t>he organization shall retain documented information as evidence of its communications, as appropriate</a:t>
            </a:r>
          </a:p>
          <a:p>
            <a:pPr defTabSz="1219170"/>
            <a:r>
              <a:rPr lang="en-US" sz="2133" b="1" dirty="0">
                <a:solidFill>
                  <a:srgbClr val="005495"/>
                </a:solidFill>
              </a:rPr>
              <a:t>7.4.2 Internal communication</a:t>
            </a:r>
          </a:p>
          <a:p>
            <a:pPr indent="-304792" defTabSz="1219170"/>
            <a:r>
              <a:rPr lang="en-US" sz="2133" dirty="0">
                <a:solidFill>
                  <a:srgbClr val="005495"/>
                </a:solidFill>
              </a:rPr>
              <a:t>The organization shall:</a:t>
            </a:r>
          </a:p>
          <a:p>
            <a:pPr indent="-304792" defTabSz="1219170"/>
            <a:r>
              <a:rPr lang="en-US" sz="2133" dirty="0">
                <a:solidFill>
                  <a:srgbClr val="005495"/>
                </a:solidFill>
              </a:rPr>
              <a:t>a) internally communicate information relevant to the environmental management system among the various levels and functions of the organization, including changes to the environmental system, as appropriate;</a:t>
            </a:r>
          </a:p>
          <a:p>
            <a:pPr indent="-304792" defTabSz="1219170"/>
            <a:r>
              <a:rPr lang="en-US" sz="2133" dirty="0">
                <a:solidFill>
                  <a:srgbClr val="005495"/>
                </a:solidFill>
              </a:rPr>
              <a:t>b) ensure its communication process(es) enable(s) persons doing work under the organization’s control to contribute to continual improvement</a:t>
            </a:r>
            <a:r>
              <a:rPr lang="en-US" sz="1467" dirty="0"/>
              <a:t>.</a:t>
            </a:r>
          </a:p>
        </p:txBody>
      </p:sp>
      <p:pic>
        <p:nvPicPr>
          <p:cNvPr id="5" name="Picture 4" descr="A picture containing clock&#10;&#10;Description automatically generated">
            <a:extLst>
              <a:ext uri="{FF2B5EF4-FFF2-40B4-BE49-F238E27FC236}">
                <a16:creationId xmlns:a16="http://schemas.microsoft.com/office/drawing/2014/main" id="{2CA16572-0A1C-446F-B37A-F0F588C3EA7F}"/>
              </a:ext>
            </a:extLst>
          </p:cNvPr>
          <p:cNvPicPr>
            <a:picLocks noChangeAspect="1"/>
          </p:cNvPicPr>
          <p:nvPr/>
        </p:nvPicPr>
        <p:blipFill rotWithShape="1">
          <a:blip r:embed="rId2">
            <a:extLst>
              <a:ext uri="{28A0092B-C50C-407E-A947-70E740481C1C}">
                <a14:useLocalDpi xmlns:a14="http://schemas.microsoft.com/office/drawing/2010/main" val="0"/>
              </a:ext>
            </a:extLst>
          </a:blip>
          <a:srcRect l="13138" r="19270" b="2"/>
          <a:stretch/>
        </p:blipFill>
        <p:spPr>
          <a:xfrm>
            <a:off x="914428" y="1472843"/>
            <a:ext cx="4063973" cy="3801495"/>
          </a:xfrm>
          <a:prstGeom prst="rect">
            <a:avLst/>
          </a:prstGeom>
          <a:effectLst/>
        </p:spPr>
      </p:pic>
    </p:spTree>
    <p:extLst>
      <p:ext uri="{BB962C8B-B14F-4D97-AF65-F5344CB8AC3E}">
        <p14:creationId xmlns:p14="http://schemas.microsoft.com/office/powerpoint/2010/main" val="17878507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2946400" y="629266"/>
            <a:ext cx="7010400" cy="564535"/>
          </a:xfrm>
        </p:spPr>
        <p:txBody>
          <a:bodyPr vert="horz" lIns="121920" tIns="60960" rIns="121920" bIns="60960" rtlCol="0" anchor="ctr">
            <a:normAutofit/>
          </a:bodyPr>
          <a:lstStyle/>
          <a:p>
            <a:pPr defTabSz="1219170"/>
            <a:r>
              <a:rPr lang="en-US" sz="2667" b="1" dirty="0">
                <a:solidFill>
                  <a:srgbClr val="005495"/>
                </a:solidFill>
                <a:latin typeface="+mn-lt"/>
                <a:ea typeface="+mn-ea"/>
                <a:cs typeface="+mn-cs"/>
              </a:rPr>
              <a:t>SUPPORT (7)-EMS REQUIREMENTS</a:t>
            </a: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4647226" y="1758336"/>
            <a:ext cx="6586489" cy="3785419"/>
          </a:xfrm>
        </p:spPr>
        <p:txBody>
          <a:bodyPr vert="horz" lIns="121920" tIns="60960" rIns="121920" bIns="60960" rtlCol="0">
            <a:normAutofit/>
          </a:bodyPr>
          <a:lstStyle/>
          <a:p>
            <a:pPr defTabSz="1219170"/>
            <a:r>
              <a:rPr lang="en-US" b="1" dirty="0">
                <a:solidFill>
                  <a:srgbClr val="005495"/>
                </a:solidFill>
              </a:rPr>
              <a:t>7.4.3 External communication</a:t>
            </a:r>
          </a:p>
          <a:p>
            <a:pPr indent="-304792" defTabSz="1219170"/>
            <a:endParaRPr lang="en-US" b="1" dirty="0">
              <a:solidFill>
                <a:srgbClr val="005495"/>
              </a:solidFill>
            </a:endParaRPr>
          </a:p>
          <a:p>
            <a:pPr defTabSz="1219170"/>
            <a:r>
              <a:rPr lang="en-US" b="1" dirty="0">
                <a:solidFill>
                  <a:srgbClr val="005495"/>
                </a:solidFill>
              </a:rPr>
              <a:t>The organization shall externally communicate information relevant to the environmental management system, as established by the organization’s communication process(es) and as required by its compliance obligations.</a:t>
            </a:r>
          </a:p>
        </p:txBody>
      </p:sp>
      <p:pic>
        <p:nvPicPr>
          <p:cNvPr id="5" name="Picture 4" descr="A hand holding a remote control&#10;&#10;Description automatically generated">
            <a:extLst>
              <a:ext uri="{FF2B5EF4-FFF2-40B4-BE49-F238E27FC236}">
                <a16:creationId xmlns:a16="http://schemas.microsoft.com/office/drawing/2014/main" id="{831B8AC8-A25F-4720-BA49-66A7BC4F2876}"/>
              </a:ext>
            </a:extLst>
          </p:cNvPr>
          <p:cNvPicPr>
            <a:picLocks noChangeAspect="1"/>
          </p:cNvPicPr>
          <p:nvPr/>
        </p:nvPicPr>
        <p:blipFill rotWithShape="1">
          <a:blip r:embed="rId2">
            <a:extLst>
              <a:ext uri="{28A0092B-C50C-407E-A947-70E740481C1C}">
                <a14:useLocalDpi xmlns:a14="http://schemas.microsoft.com/office/drawing/2010/main" val="0"/>
              </a:ext>
            </a:extLst>
          </a:blip>
          <a:srcRect l="2244" r="7633" b="2"/>
          <a:stretch/>
        </p:blipFill>
        <p:spPr>
          <a:xfrm>
            <a:off x="953063" y="1193801"/>
            <a:ext cx="3694163" cy="4600262"/>
          </a:xfrm>
          <a:prstGeom prst="rect">
            <a:avLst/>
          </a:prstGeom>
          <a:effectLst/>
        </p:spPr>
      </p:pic>
    </p:spTree>
    <p:extLst>
      <p:ext uri="{BB962C8B-B14F-4D97-AF65-F5344CB8AC3E}">
        <p14:creationId xmlns:p14="http://schemas.microsoft.com/office/powerpoint/2010/main" val="21237012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320800" y="629266"/>
            <a:ext cx="7823200" cy="564535"/>
          </a:xfrm>
        </p:spPr>
        <p:txBody>
          <a:bodyPr vert="horz" lIns="121920" tIns="60960" rIns="121920" bIns="60960" rtlCol="0" anchor="ctr">
            <a:normAutofit/>
          </a:bodyPr>
          <a:lstStyle/>
          <a:p>
            <a:pPr algn="ctr" defTabSz="1219170"/>
            <a:r>
              <a:rPr lang="en-US" sz="2667" b="1" dirty="0">
                <a:solidFill>
                  <a:srgbClr val="005495"/>
                </a:solidFill>
                <a:latin typeface="+mn-lt"/>
                <a:ea typeface="+mn-ea"/>
                <a:cs typeface="+mn-cs"/>
              </a:rPr>
              <a:t>SUPPORT (7)-EMS REQUIREMENTS</a:t>
            </a: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3454401" y="1372419"/>
            <a:ext cx="8097520" cy="4851400"/>
          </a:xfrm>
        </p:spPr>
        <p:txBody>
          <a:bodyPr vert="horz" lIns="121920" tIns="60960" rIns="121920" bIns="60960" rtlCol="0">
            <a:normAutofit fontScale="92500" lnSpcReduction="20000"/>
          </a:bodyPr>
          <a:lstStyle/>
          <a:p>
            <a:pPr indent="-304792" defTabSz="1219170"/>
            <a:r>
              <a:rPr lang="en-US" sz="2133" b="1" dirty="0">
                <a:solidFill>
                  <a:srgbClr val="005495"/>
                </a:solidFill>
              </a:rPr>
              <a:t>7.5 Documented information</a:t>
            </a:r>
          </a:p>
          <a:p>
            <a:pPr indent="-304792" defTabSz="1219170"/>
            <a:r>
              <a:rPr lang="en-US" sz="2133" b="1" dirty="0">
                <a:solidFill>
                  <a:srgbClr val="005495"/>
                </a:solidFill>
              </a:rPr>
              <a:t>7.5.1 General</a:t>
            </a:r>
          </a:p>
          <a:p>
            <a:pPr indent="-304792" defTabSz="1219170"/>
            <a:r>
              <a:rPr lang="en-US" sz="2133" b="1" dirty="0">
                <a:solidFill>
                  <a:srgbClr val="005495"/>
                </a:solidFill>
              </a:rPr>
              <a:t>The organization’s environmental management system shall include:</a:t>
            </a:r>
          </a:p>
          <a:p>
            <a:pPr indent="-304792" defTabSz="1219170"/>
            <a:r>
              <a:rPr lang="en-US" sz="2133" dirty="0">
                <a:solidFill>
                  <a:srgbClr val="005495"/>
                </a:solidFill>
              </a:rPr>
              <a:t>a) documented information required by this International Standard;</a:t>
            </a:r>
          </a:p>
          <a:p>
            <a:pPr indent="-304792" defTabSz="1219170"/>
            <a:r>
              <a:rPr lang="en-US" sz="2133" dirty="0">
                <a:solidFill>
                  <a:srgbClr val="005495"/>
                </a:solidFill>
              </a:rPr>
              <a:t>b) documented information determined by the organization as being necessary for the effectiveness f the environmental management system.</a:t>
            </a:r>
          </a:p>
          <a:p>
            <a:pPr indent="-304792" defTabSz="1219170"/>
            <a:r>
              <a:rPr lang="en-US" sz="2133" i="1" dirty="0">
                <a:solidFill>
                  <a:srgbClr val="005495"/>
                </a:solidFill>
              </a:rPr>
              <a:t>NOTE The extent of documented information for an environmental management system can differ from one organization to another due to:</a:t>
            </a:r>
          </a:p>
          <a:p>
            <a:pPr indent="-304792" defTabSz="1219170"/>
            <a:r>
              <a:rPr lang="en-US" sz="2133" b="1" dirty="0">
                <a:solidFill>
                  <a:srgbClr val="005495"/>
                </a:solidFill>
              </a:rPr>
              <a:t> </a:t>
            </a:r>
            <a:r>
              <a:rPr lang="en-US" sz="2133" dirty="0">
                <a:solidFill>
                  <a:srgbClr val="005495"/>
                </a:solidFill>
              </a:rPr>
              <a:t>the size of organization and its type of activities, processes, products and services;</a:t>
            </a:r>
          </a:p>
          <a:p>
            <a:pPr indent="-304792" defTabSz="1219170"/>
            <a:r>
              <a:rPr lang="en-US" sz="2133" dirty="0">
                <a:solidFill>
                  <a:srgbClr val="005495"/>
                </a:solidFill>
              </a:rPr>
              <a:t>the need to demonstrate fulfilment of its compliance obligations;</a:t>
            </a:r>
          </a:p>
          <a:p>
            <a:pPr indent="-304792" defTabSz="1219170"/>
            <a:r>
              <a:rPr lang="en-US" sz="2133" dirty="0">
                <a:solidFill>
                  <a:srgbClr val="005495"/>
                </a:solidFill>
              </a:rPr>
              <a:t>the complexity of processes and their interactions;</a:t>
            </a:r>
          </a:p>
          <a:p>
            <a:pPr indent="-304792" defTabSz="1219170"/>
            <a:r>
              <a:rPr lang="en-US" sz="2133" dirty="0">
                <a:solidFill>
                  <a:srgbClr val="005495"/>
                </a:solidFill>
              </a:rPr>
              <a:t>the competence of persons doing work under the organization’s control.</a:t>
            </a:r>
          </a:p>
        </p:txBody>
      </p:sp>
      <p:pic>
        <p:nvPicPr>
          <p:cNvPr id="5" name="Picture 4" descr="A picture containing stationary, folder, white, red&#10;&#10;Description automatically generated">
            <a:extLst>
              <a:ext uri="{FF2B5EF4-FFF2-40B4-BE49-F238E27FC236}">
                <a16:creationId xmlns:a16="http://schemas.microsoft.com/office/drawing/2014/main" id="{44A50345-AB30-45F2-9E20-DB0BEC96467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799" r="4641" b="2"/>
          <a:stretch/>
        </p:blipFill>
        <p:spPr>
          <a:xfrm>
            <a:off x="795630" y="1193801"/>
            <a:ext cx="2693098" cy="4524419"/>
          </a:xfrm>
          <a:prstGeom prst="rect">
            <a:avLst/>
          </a:prstGeom>
          <a:effectLst/>
        </p:spPr>
      </p:pic>
    </p:spTree>
    <p:extLst>
      <p:ext uri="{BB962C8B-B14F-4D97-AF65-F5344CB8AC3E}">
        <p14:creationId xmlns:p14="http://schemas.microsoft.com/office/powerpoint/2010/main" val="16425110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289693" y="568324"/>
            <a:ext cx="8305800" cy="625476"/>
          </a:xfrm>
        </p:spPr>
        <p:txBody>
          <a:bodyPr vert="horz" lIns="121920" tIns="60960" rIns="121920" bIns="60960" rtlCol="0" anchor="ctr">
            <a:normAutofit/>
          </a:bodyPr>
          <a:lstStyle/>
          <a:p>
            <a:pPr indent="-304792" defTabSz="1219170">
              <a:spcBef>
                <a:spcPts val="1000"/>
              </a:spcBef>
              <a:buFont typeface="Arial" panose="020B0604020202020204" pitchFamily="34" charset="0"/>
              <a:buChar char="•"/>
            </a:pPr>
            <a:r>
              <a:rPr lang="en-US" sz="2667" b="1" dirty="0">
                <a:solidFill>
                  <a:srgbClr val="005495"/>
                </a:solidFill>
                <a:latin typeface="+mn-lt"/>
                <a:ea typeface="+mn-ea"/>
                <a:cs typeface="+mn-cs"/>
              </a:rPr>
              <a:t>SUPPORT (7)-EMS REQUIREMENTS</a:t>
            </a: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40860" y="1193800"/>
            <a:ext cx="6717792" cy="4983163"/>
          </a:xfrm>
        </p:spPr>
        <p:txBody>
          <a:bodyPr vert="horz" lIns="121920" tIns="60960" rIns="121920" bIns="60960" rtlCol="0">
            <a:normAutofit fontScale="92500" lnSpcReduction="10000"/>
          </a:bodyPr>
          <a:lstStyle/>
          <a:p>
            <a:pPr defTabSz="1219170"/>
            <a:r>
              <a:rPr lang="en-US" sz="2133" b="1" dirty="0">
                <a:solidFill>
                  <a:srgbClr val="005495"/>
                </a:solidFill>
              </a:rPr>
              <a:t>7.5.2 Creating and updating</a:t>
            </a:r>
          </a:p>
          <a:p>
            <a:pPr indent="-304792" defTabSz="1219170"/>
            <a:r>
              <a:rPr lang="en-US" sz="2133" b="1" dirty="0">
                <a:solidFill>
                  <a:srgbClr val="005495"/>
                </a:solidFill>
              </a:rPr>
              <a:t>When creating and updating documented information, the organization shall ensure appropriate:</a:t>
            </a:r>
          </a:p>
          <a:p>
            <a:pPr indent="-304792" defTabSz="1219170"/>
            <a:r>
              <a:rPr lang="en-US" sz="2133" dirty="0">
                <a:solidFill>
                  <a:srgbClr val="005495"/>
                </a:solidFill>
              </a:rPr>
              <a:t>a) identification and description (e.g. a title, date, author, or reference number);</a:t>
            </a:r>
          </a:p>
          <a:p>
            <a:pPr indent="-304792" defTabSz="1219170"/>
            <a:r>
              <a:rPr lang="en-US" sz="2133" dirty="0">
                <a:solidFill>
                  <a:srgbClr val="005495"/>
                </a:solidFill>
              </a:rPr>
              <a:t>b) format (e.g. language, software version, graphics) and media (e.g. paper, electronic);</a:t>
            </a:r>
          </a:p>
          <a:p>
            <a:pPr indent="-304792" defTabSz="1219170"/>
            <a:r>
              <a:rPr lang="en-US" sz="2133" dirty="0">
                <a:solidFill>
                  <a:srgbClr val="005495"/>
                </a:solidFill>
              </a:rPr>
              <a:t>c) review and approval for suitability and adequacy.</a:t>
            </a:r>
          </a:p>
          <a:p>
            <a:pPr defTabSz="1219170"/>
            <a:r>
              <a:rPr lang="en-US" sz="2133" b="1" dirty="0">
                <a:solidFill>
                  <a:srgbClr val="005495"/>
                </a:solidFill>
              </a:rPr>
              <a:t>7.5.3 Control of documented information</a:t>
            </a:r>
          </a:p>
          <a:p>
            <a:pPr indent="-304792" defTabSz="1219170"/>
            <a:r>
              <a:rPr lang="en-US" sz="2133" dirty="0">
                <a:solidFill>
                  <a:srgbClr val="005495"/>
                </a:solidFill>
              </a:rPr>
              <a:t>Documented information required by the environmental management system and by this International Standard shall be controlled to ensure:</a:t>
            </a:r>
          </a:p>
          <a:p>
            <a:pPr indent="-304792" defTabSz="1219170"/>
            <a:r>
              <a:rPr lang="en-US" sz="2133" dirty="0">
                <a:solidFill>
                  <a:srgbClr val="005495"/>
                </a:solidFill>
              </a:rPr>
              <a:t>a) it is available and suitable for use, where and when it is needed;</a:t>
            </a:r>
          </a:p>
        </p:txBody>
      </p:sp>
      <p:pic>
        <p:nvPicPr>
          <p:cNvPr id="5" name="Picture 4" descr="A picture containing swimming, table&#10;&#10;Description automatically generated">
            <a:extLst>
              <a:ext uri="{FF2B5EF4-FFF2-40B4-BE49-F238E27FC236}">
                <a16:creationId xmlns:a16="http://schemas.microsoft.com/office/drawing/2014/main" id="{BDFB4394-55AD-47FC-9558-7C6AEEB8C45C}"/>
              </a:ext>
            </a:extLst>
          </p:cNvPr>
          <p:cNvPicPr>
            <a:picLocks noChangeAspect="1"/>
          </p:cNvPicPr>
          <p:nvPr/>
        </p:nvPicPr>
        <p:blipFill rotWithShape="1">
          <a:blip r:embed="rId2">
            <a:extLst>
              <a:ext uri="{28A0092B-C50C-407E-A947-70E740481C1C}">
                <a14:useLocalDpi xmlns:a14="http://schemas.microsoft.com/office/drawing/2010/main" val="0"/>
              </a:ext>
            </a:extLst>
          </a:blip>
          <a:srcRect l="47285" r="20331" b="2"/>
          <a:stretch/>
        </p:blipFill>
        <p:spPr>
          <a:xfrm>
            <a:off x="7823200" y="1295400"/>
            <a:ext cx="3544585" cy="4779961"/>
          </a:xfrm>
          <a:prstGeom prst="rect">
            <a:avLst/>
          </a:prstGeom>
        </p:spPr>
      </p:pic>
    </p:spTree>
    <p:extLst>
      <p:ext uri="{BB962C8B-B14F-4D97-AF65-F5344CB8AC3E}">
        <p14:creationId xmlns:p14="http://schemas.microsoft.com/office/powerpoint/2010/main" val="26161257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840859" y="433158"/>
            <a:ext cx="8001000" cy="727076"/>
          </a:xfrm>
        </p:spPr>
        <p:txBody>
          <a:bodyPr vert="horz" lIns="121920" tIns="60960" rIns="121920" bIns="60960" rtlCol="0" anchor="ctr">
            <a:normAutofit/>
          </a:bodyPr>
          <a:lstStyle/>
          <a:p>
            <a:pPr indent="-304792" algn="ctr" defTabSz="1219170">
              <a:lnSpc>
                <a:spcPct val="70000"/>
              </a:lnSpc>
              <a:spcBef>
                <a:spcPts val="1000"/>
              </a:spcBef>
              <a:buFont typeface="Arial" panose="020B0604020202020204" pitchFamily="34" charset="0"/>
              <a:buChar char="•"/>
            </a:pPr>
            <a:r>
              <a:rPr lang="en-US" sz="2667" b="1" dirty="0">
                <a:solidFill>
                  <a:srgbClr val="005495"/>
                </a:solidFill>
                <a:latin typeface="+mn-lt"/>
                <a:ea typeface="+mn-ea"/>
                <a:cs typeface="+mn-cs"/>
              </a:rPr>
              <a:t>SUPPORT (7)-EMS REQUIREMENTS</a:t>
            </a: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40859" y="1092200"/>
            <a:ext cx="7693540" cy="5084763"/>
          </a:xfrm>
        </p:spPr>
        <p:txBody>
          <a:bodyPr vert="horz" lIns="121920" tIns="60960" rIns="121920" bIns="60960" rtlCol="0">
            <a:normAutofit fontScale="85000" lnSpcReduction="10000"/>
          </a:bodyPr>
          <a:lstStyle/>
          <a:p>
            <a:pPr indent="-304792" defTabSz="1219170"/>
            <a:r>
              <a:rPr lang="en-US" sz="2133" b="1" dirty="0">
                <a:solidFill>
                  <a:srgbClr val="005495"/>
                </a:solidFill>
              </a:rPr>
              <a:t>7.5.3 Control of documented information (Cont..)</a:t>
            </a:r>
          </a:p>
          <a:p>
            <a:pPr indent="-304792" defTabSz="1219170"/>
            <a:r>
              <a:rPr lang="en-US" sz="2133" dirty="0">
                <a:solidFill>
                  <a:srgbClr val="005495"/>
                </a:solidFill>
              </a:rPr>
              <a:t>b) it is adequately protected (e.g. from loss of confidentiality, improper use, or loss of integrity).</a:t>
            </a:r>
          </a:p>
          <a:p>
            <a:pPr indent="-304792" defTabSz="1219170"/>
            <a:r>
              <a:rPr lang="en-US" sz="2133" dirty="0">
                <a:solidFill>
                  <a:srgbClr val="005495"/>
                </a:solidFill>
              </a:rPr>
              <a:t>For the control of documented information, the organization shall address the following activities as applicable:</a:t>
            </a:r>
          </a:p>
          <a:p>
            <a:pPr indent="-304792" defTabSz="1219170"/>
            <a:r>
              <a:rPr lang="en-US" sz="2133" b="1" dirty="0">
                <a:solidFill>
                  <a:srgbClr val="005495"/>
                </a:solidFill>
              </a:rPr>
              <a:t> </a:t>
            </a:r>
            <a:r>
              <a:rPr lang="en-US" sz="2133" dirty="0">
                <a:solidFill>
                  <a:srgbClr val="005495"/>
                </a:solidFill>
              </a:rPr>
              <a:t>distribution, access, retrieval and use;</a:t>
            </a:r>
          </a:p>
          <a:p>
            <a:pPr indent="-304792" defTabSz="1219170"/>
            <a:r>
              <a:rPr lang="en-US" sz="2133" dirty="0">
                <a:solidFill>
                  <a:srgbClr val="005495"/>
                </a:solidFill>
              </a:rPr>
              <a:t>storage and preservation, including preservation of legibility;</a:t>
            </a:r>
          </a:p>
          <a:p>
            <a:pPr indent="-304792" defTabSz="1219170"/>
            <a:r>
              <a:rPr lang="en-US" sz="2133" dirty="0">
                <a:solidFill>
                  <a:srgbClr val="005495"/>
                </a:solidFill>
              </a:rPr>
              <a:t> control of changes (e.g. version control);</a:t>
            </a:r>
          </a:p>
          <a:p>
            <a:pPr indent="-304792" defTabSz="1219170"/>
            <a:r>
              <a:rPr lang="en-US" sz="2133" dirty="0">
                <a:solidFill>
                  <a:srgbClr val="005495"/>
                </a:solidFill>
              </a:rPr>
              <a:t> retention and disposition.</a:t>
            </a:r>
          </a:p>
          <a:p>
            <a:pPr indent="-304792" defTabSz="1219170"/>
            <a:r>
              <a:rPr lang="en-US" sz="2133" dirty="0">
                <a:solidFill>
                  <a:srgbClr val="005495"/>
                </a:solidFill>
              </a:rPr>
              <a:t>Documented information of external origin determined by the organization to be necessary for the planning and operation of the environmental management system shall be identified, as appropriate, and controlled.</a:t>
            </a:r>
          </a:p>
          <a:p>
            <a:pPr indent="-304792" defTabSz="1219170"/>
            <a:r>
              <a:rPr lang="en-US" sz="2133" i="1" dirty="0">
                <a:solidFill>
                  <a:srgbClr val="005495"/>
                </a:solidFill>
              </a:rPr>
              <a:t>NOTE Access can imply a decision regarding the permission to view the documented information only, or the permission and authority to view and change the documented information.</a:t>
            </a:r>
          </a:p>
        </p:txBody>
      </p:sp>
      <p:pic>
        <p:nvPicPr>
          <p:cNvPr id="5" name="Picture 4">
            <a:extLst>
              <a:ext uri="{FF2B5EF4-FFF2-40B4-BE49-F238E27FC236}">
                <a16:creationId xmlns:a16="http://schemas.microsoft.com/office/drawing/2014/main" id="{32A74DA6-E842-42F2-B994-D6738F9C309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149" r="12862" b="-3"/>
          <a:stretch/>
        </p:blipFill>
        <p:spPr>
          <a:xfrm>
            <a:off x="8381285" y="1350489"/>
            <a:ext cx="2934985" cy="4272681"/>
          </a:xfrm>
          <a:prstGeom prst="rect">
            <a:avLst/>
          </a:prstGeom>
        </p:spPr>
      </p:pic>
    </p:spTree>
    <p:extLst>
      <p:ext uri="{BB962C8B-B14F-4D97-AF65-F5344CB8AC3E}">
        <p14:creationId xmlns:p14="http://schemas.microsoft.com/office/powerpoint/2010/main" val="20494172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673994" y="530785"/>
            <a:ext cx="9855200" cy="614361"/>
          </a:xfrm>
        </p:spPr>
        <p:txBody>
          <a:bodyPr>
            <a:normAutofit/>
          </a:bodyPr>
          <a:lstStyle/>
          <a:p>
            <a:pPr algn="ctr"/>
            <a:r>
              <a:rPr lang="en-GB" sz="2667" b="1" dirty="0">
                <a:solidFill>
                  <a:schemeClr val="accent1"/>
                </a:solidFill>
                <a:latin typeface="+mn-lt"/>
              </a:rPr>
              <a:t>OPERATION(8)-EMS REQUIREMENTS</a:t>
            </a:r>
            <a:endParaRPr lang="en-IN" sz="2667" b="1" dirty="0">
              <a:solidFill>
                <a:schemeClr val="accent1"/>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905814" y="1145146"/>
            <a:ext cx="6138930" cy="4933682"/>
          </a:xfrm>
        </p:spPr>
        <p:txBody>
          <a:bodyPr>
            <a:normAutofit fontScale="85000" lnSpcReduction="10000"/>
          </a:bodyPr>
          <a:lstStyle/>
          <a:p>
            <a:r>
              <a:rPr lang="en-US" b="1" dirty="0">
                <a:solidFill>
                  <a:schemeClr val="accent1"/>
                </a:solidFill>
                <a:ea typeface="+mj-ea"/>
                <a:cs typeface="+mj-cs"/>
              </a:rPr>
              <a:t>8.1 Operational planning and control</a:t>
            </a:r>
          </a:p>
          <a:p>
            <a:r>
              <a:rPr lang="en-US" b="1" dirty="0">
                <a:solidFill>
                  <a:schemeClr val="accent1"/>
                </a:solidFill>
                <a:ea typeface="+mj-ea"/>
                <a:cs typeface="+mj-cs"/>
              </a:rPr>
              <a:t>The organization shall establish, implement, control and maintain the processes needed to meet environmental management system requirements, and to implement the actions identified in 6.1 and </a:t>
            </a:r>
            <a:r>
              <a:rPr lang="en-IN" b="1" dirty="0">
                <a:solidFill>
                  <a:schemeClr val="accent1"/>
                </a:solidFill>
                <a:ea typeface="+mj-ea"/>
                <a:cs typeface="+mj-cs"/>
              </a:rPr>
              <a:t>6.2, by:</a:t>
            </a:r>
          </a:p>
          <a:p>
            <a:pPr>
              <a:buFont typeface="Wingdings" panose="05000000000000000000" pitchFamily="2" charset="2"/>
              <a:buChar char="Ø"/>
            </a:pPr>
            <a:r>
              <a:rPr lang="en-US" dirty="0"/>
              <a:t> </a:t>
            </a:r>
            <a:r>
              <a:rPr lang="en-US" dirty="0">
                <a:solidFill>
                  <a:schemeClr val="accent1"/>
                </a:solidFill>
                <a:ea typeface="+mj-ea"/>
                <a:cs typeface="+mj-cs"/>
              </a:rPr>
              <a:t>establishing operating criteria for the process(es);</a:t>
            </a:r>
          </a:p>
          <a:p>
            <a:pPr>
              <a:buFont typeface="Wingdings" panose="05000000000000000000" pitchFamily="2" charset="2"/>
              <a:buChar char="Ø"/>
            </a:pPr>
            <a:r>
              <a:rPr lang="en-US" dirty="0">
                <a:solidFill>
                  <a:schemeClr val="accent1"/>
                </a:solidFill>
                <a:ea typeface="+mj-ea"/>
                <a:cs typeface="+mj-cs"/>
              </a:rPr>
              <a:t>implementing control of the process(es), in accordance with the operating criteria.</a:t>
            </a:r>
          </a:p>
          <a:p>
            <a:r>
              <a:rPr lang="en-US" sz="2133" i="1" dirty="0">
                <a:solidFill>
                  <a:schemeClr val="accent1"/>
                </a:solidFill>
                <a:ea typeface="+mj-ea"/>
                <a:cs typeface="+mj-cs"/>
              </a:rPr>
              <a:t>NOTE Controls can include engineering controls and procedures. Controls can be implemented following a hierarchy (e.g. elimination, substitution, administrative) and can be used individually or in combination.</a:t>
            </a:r>
          </a:p>
          <a:p>
            <a:r>
              <a:rPr lang="en-US" dirty="0">
                <a:solidFill>
                  <a:schemeClr val="accent1"/>
                </a:solidFill>
                <a:ea typeface="+mj-ea"/>
                <a:cs typeface="+mj-cs"/>
              </a:rPr>
              <a:t>The organization shall control planned changes and review the consequences of unintended changes, taking action to mitigate any adverse effects, as necessary.</a:t>
            </a:r>
            <a:endParaRPr lang="en-IN" dirty="0">
              <a:solidFill>
                <a:schemeClr val="accent1"/>
              </a:solidFill>
              <a:ea typeface="+mj-ea"/>
              <a:cs typeface="+mj-cs"/>
            </a:endParaRPr>
          </a:p>
        </p:txBody>
      </p:sp>
      <p:pic>
        <p:nvPicPr>
          <p:cNvPr id="4" name="Picture 3" descr="A close up of a piece of paper&#10;&#10;Description automatically generated">
            <a:extLst>
              <a:ext uri="{FF2B5EF4-FFF2-40B4-BE49-F238E27FC236}">
                <a16:creationId xmlns:a16="http://schemas.microsoft.com/office/drawing/2014/main" id="{6A7AE19C-D79E-493A-B63C-F62910BAAF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0575" y="1145146"/>
            <a:ext cx="4165648" cy="4673600"/>
          </a:xfrm>
          <a:prstGeom prst="rect">
            <a:avLst/>
          </a:prstGeom>
          <a:noFill/>
        </p:spPr>
      </p:pic>
    </p:spTree>
    <p:extLst>
      <p:ext uri="{BB962C8B-B14F-4D97-AF65-F5344CB8AC3E}">
        <p14:creationId xmlns:p14="http://schemas.microsoft.com/office/powerpoint/2010/main" val="11748702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931571" y="457200"/>
            <a:ext cx="9855200" cy="614361"/>
          </a:xfrm>
        </p:spPr>
        <p:txBody>
          <a:bodyPr>
            <a:normAutofit/>
          </a:bodyPr>
          <a:lstStyle/>
          <a:p>
            <a:pPr algn="ctr"/>
            <a:r>
              <a:rPr lang="en-GB" sz="2667" b="1" dirty="0">
                <a:solidFill>
                  <a:schemeClr val="accent1"/>
                </a:solidFill>
                <a:latin typeface="+mn-lt"/>
              </a:rPr>
              <a:t>OPERATION(8)-EMS REQUIREMENTS</a:t>
            </a:r>
            <a:endParaRPr lang="en-IN" sz="2667" b="1" dirty="0">
              <a:solidFill>
                <a:schemeClr val="accent1"/>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798491" y="1071561"/>
            <a:ext cx="7366716" cy="4981510"/>
          </a:xfrm>
        </p:spPr>
        <p:txBody>
          <a:bodyPr>
            <a:normAutofit fontScale="85000" lnSpcReduction="10000"/>
          </a:bodyPr>
          <a:lstStyle/>
          <a:p>
            <a:r>
              <a:rPr lang="en-US" sz="1600" b="1" dirty="0">
                <a:solidFill>
                  <a:schemeClr val="accent1"/>
                </a:solidFill>
                <a:ea typeface="+mj-ea"/>
                <a:cs typeface="+mj-cs"/>
              </a:rPr>
              <a:t>8.1 Operational planning and control (Cont..)</a:t>
            </a:r>
          </a:p>
          <a:p>
            <a:r>
              <a:rPr lang="en-US" sz="1600" b="1" dirty="0">
                <a:solidFill>
                  <a:schemeClr val="accent1"/>
                </a:solidFill>
                <a:ea typeface="+mj-ea"/>
                <a:cs typeface="+mj-cs"/>
              </a:rPr>
              <a:t>The organization shall ensure that outsourced processes are controlled or influenced. The type and</a:t>
            </a:r>
          </a:p>
          <a:p>
            <a:r>
              <a:rPr lang="en-US" sz="1600" b="1" dirty="0">
                <a:solidFill>
                  <a:schemeClr val="accent1"/>
                </a:solidFill>
                <a:ea typeface="+mj-ea"/>
                <a:cs typeface="+mj-cs"/>
              </a:rPr>
              <a:t>extent of control or influence to be applied to the process(es) shall be defined within the environmental </a:t>
            </a:r>
            <a:r>
              <a:rPr lang="en-IN" sz="1600" b="1" dirty="0">
                <a:solidFill>
                  <a:schemeClr val="accent1"/>
                </a:solidFill>
                <a:ea typeface="+mj-ea"/>
                <a:cs typeface="+mj-cs"/>
              </a:rPr>
              <a:t>management system.</a:t>
            </a:r>
          </a:p>
          <a:p>
            <a:r>
              <a:rPr lang="en-US" sz="1600" b="1" dirty="0">
                <a:solidFill>
                  <a:schemeClr val="accent1"/>
                </a:solidFill>
                <a:ea typeface="+mj-ea"/>
                <a:cs typeface="+mj-cs"/>
              </a:rPr>
              <a:t>Consistent with a life cycle perspective, the organization shall:</a:t>
            </a:r>
          </a:p>
          <a:p>
            <a:r>
              <a:rPr lang="en-US" sz="1600" dirty="0">
                <a:solidFill>
                  <a:schemeClr val="accent1"/>
                </a:solidFill>
                <a:ea typeface="+mj-ea"/>
                <a:cs typeface="+mj-cs"/>
              </a:rPr>
              <a:t>a) establish controls, as appropriate, to ensure that its environmental requirement(s) is (are) addressed</a:t>
            </a:r>
          </a:p>
          <a:p>
            <a:r>
              <a:rPr lang="en-US" sz="1600" dirty="0">
                <a:solidFill>
                  <a:schemeClr val="accent1"/>
                </a:solidFill>
                <a:ea typeface="+mj-ea"/>
                <a:cs typeface="+mj-cs"/>
              </a:rPr>
              <a:t>in the design and development process for the product or service, considering each life cycle stage;</a:t>
            </a:r>
          </a:p>
          <a:p>
            <a:r>
              <a:rPr lang="en-US" sz="1600" dirty="0">
                <a:solidFill>
                  <a:schemeClr val="accent1"/>
                </a:solidFill>
                <a:ea typeface="+mj-ea"/>
                <a:cs typeface="+mj-cs"/>
              </a:rPr>
              <a:t>b) determine its environmental requirement(s) for the procurement of products and services, as</a:t>
            </a:r>
          </a:p>
          <a:p>
            <a:r>
              <a:rPr lang="en-IN" sz="1600" dirty="0">
                <a:solidFill>
                  <a:schemeClr val="accent1"/>
                </a:solidFill>
                <a:ea typeface="+mj-ea"/>
                <a:cs typeface="+mj-cs"/>
              </a:rPr>
              <a:t>appropriate;</a:t>
            </a:r>
          </a:p>
          <a:p>
            <a:r>
              <a:rPr lang="en-US" sz="1600" dirty="0">
                <a:solidFill>
                  <a:schemeClr val="accent1"/>
                </a:solidFill>
                <a:ea typeface="+mj-ea"/>
                <a:cs typeface="+mj-cs"/>
              </a:rPr>
              <a:t>c) communicate its relevant environmental requirement(s) to external providers, including contractors;</a:t>
            </a:r>
          </a:p>
          <a:p>
            <a:r>
              <a:rPr lang="en-US" sz="1600" dirty="0">
                <a:solidFill>
                  <a:schemeClr val="accent1"/>
                </a:solidFill>
                <a:ea typeface="+mj-ea"/>
                <a:cs typeface="+mj-cs"/>
              </a:rPr>
              <a:t>d) consider the need to provide information about potential significant environmental impacts</a:t>
            </a:r>
          </a:p>
          <a:p>
            <a:r>
              <a:rPr lang="en-US" sz="1600" dirty="0">
                <a:solidFill>
                  <a:schemeClr val="accent1"/>
                </a:solidFill>
                <a:ea typeface="+mj-ea"/>
                <a:cs typeface="+mj-cs"/>
              </a:rPr>
              <a:t>associated with the transportation or delivery, use, end-of-life treatment and final disposal of its</a:t>
            </a:r>
          </a:p>
          <a:p>
            <a:r>
              <a:rPr lang="en-IN" sz="1600" dirty="0">
                <a:solidFill>
                  <a:schemeClr val="accent1"/>
                </a:solidFill>
                <a:ea typeface="+mj-ea"/>
                <a:cs typeface="+mj-cs"/>
              </a:rPr>
              <a:t>products and services.</a:t>
            </a:r>
          </a:p>
          <a:p>
            <a:r>
              <a:rPr lang="en-US" sz="1600" dirty="0">
                <a:solidFill>
                  <a:schemeClr val="accent1"/>
                </a:solidFill>
                <a:ea typeface="+mj-ea"/>
                <a:cs typeface="+mj-cs"/>
              </a:rPr>
              <a:t>The organization shall maintain documented information to the extent necessary to have confidence that the processes have been carried out as planned.</a:t>
            </a:r>
            <a:endParaRPr lang="en-IN" sz="1600" dirty="0">
              <a:solidFill>
                <a:schemeClr val="accent1"/>
              </a:solidFill>
              <a:ea typeface="+mj-ea"/>
              <a:cs typeface="+mj-cs"/>
            </a:endParaRPr>
          </a:p>
        </p:txBody>
      </p:sp>
      <p:pic>
        <p:nvPicPr>
          <p:cNvPr id="4" name="Picture 3" descr="A picture containing gear, ware&#10;&#10;Description automatically generated">
            <a:extLst>
              <a:ext uri="{FF2B5EF4-FFF2-40B4-BE49-F238E27FC236}">
                <a16:creationId xmlns:a16="http://schemas.microsoft.com/office/drawing/2014/main" id="{3A1DFFCC-7225-44A7-B497-7851BFF460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8288" y="1071561"/>
            <a:ext cx="3038274" cy="4801205"/>
          </a:xfrm>
          <a:prstGeom prst="rect">
            <a:avLst/>
          </a:prstGeom>
          <a:noFill/>
        </p:spPr>
      </p:pic>
    </p:spTree>
    <p:extLst>
      <p:ext uri="{BB962C8B-B14F-4D97-AF65-F5344CB8AC3E}">
        <p14:creationId xmlns:p14="http://schemas.microsoft.com/office/powerpoint/2010/main" val="33188629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202028" y="528819"/>
            <a:ext cx="9855200" cy="614361"/>
          </a:xfrm>
        </p:spPr>
        <p:txBody>
          <a:bodyPr>
            <a:normAutofit/>
          </a:bodyPr>
          <a:lstStyle/>
          <a:p>
            <a:r>
              <a:rPr lang="en-GB" sz="2667" b="1" dirty="0">
                <a:solidFill>
                  <a:srgbClr val="005495"/>
                </a:solidFill>
                <a:latin typeface="+mn-lt"/>
              </a:rPr>
              <a:t>OPERATION(8)-EMS REQUIREMENTS</a:t>
            </a:r>
            <a:endParaRPr lang="en-IN" sz="2667" b="1" dirty="0">
              <a:solidFill>
                <a:srgbClr val="005495"/>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798490" y="1143179"/>
            <a:ext cx="7431110" cy="5245459"/>
          </a:xfrm>
        </p:spPr>
        <p:txBody>
          <a:bodyPr>
            <a:normAutofit fontScale="92500" lnSpcReduction="10000"/>
          </a:bodyPr>
          <a:lstStyle/>
          <a:p>
            <a:r>
              <a:rPr lang="en-US" b="1" dirty="0">
                <a:solidFill>
                  <a:srgbClr val="005495"/>
                </a:solidFill>
                <a:ea typeface="+mj-ea"/>
                <a:cs typeface="+mj-cs"/>
              </a:rPr>
              <a:t>8.2 Emergency preparedness and response</a:t>
            </a:r>
          </a:p>
          <a:p>
            <a:r>
              <a:rPr lang="en-US" b="1" dirty="0">
                <a:solidFill>
                  <a:srgbClr val="005495"/>
                </a:solidFill>
                <a:ea typeface="+mj-ea"/>
                <a:cs typeface="+mj-cs"/>
              </a:rPr>
              <a:t>The organization shall establish, implement and maintain the process(es) needed to prepare for and respond to potential emergency situations identified in 6.1.1.</a:t>
            </a:r>
          </a:p>
          <a:p>
            <a:r>
              <a:rPr lang="en-IN" b="1" dirty="0">
                <a:solidFill>
                  <a:srgbClr val="005495"/>
                </a:solidFill>
                <a:ea typeface="+mj-ea"/>
                <a:cs typeface="+mj-cs"/>
              </a:rPr>
              <a:t>The organization shall:</a:t>
            </a:r>
          </a:p>
          <a:p>
            <a:pPr>
              <a:buAutoNum type="alphaLcParenR"/>
            </a:pPr>
            <a:r>
              <a:rPr lang="en-US" dirty="0">
                <a:solidFill>
                  <a:srgbClr val="005495"/>
                </a:solidFill>
                <a:ea typeface="+mj-ea"/>
                <a:cs typeface="+mj-cs"/>
              </a:rPr>
              <a:t>prepare to respond by planning actions to prevent or mitigate adverse environmental impacts from </a:t>
            </a:r>
            <a:r>
              <a:rPr lang="en-IN" dirty="0">
                <a:solidFill>
                  <a:srgbClr val="005495"/>
                </a:solidFill>
                <a:ea typeface="+mj-ea"/>
                <a:cs typeface="+mj-cs"/>
              </a:rPr>
              <a:t>emergency situations;</a:t>
            </a:r>
            <a:r>
              <a:rPr lang="en-US" dirty="0">
                <a:solidFill>
                  <a:srgbClr val="005495"/>
                </a:solidFill>
                <a:ea typeface="+mj-ea"/>
                <a:cs typeface="+mj-cs"/>
              </a:rPr>
              <a:t> </a:t>
            </a:r>
          </a:p>
          <a:p>
            <a:r>
              <a:rPr lang="en-US" dirty="0">
                <a:solidFill>
                  <a:srgbClr val="005495"/>
                </a:solidFill>
                <a:ea typeface="+mj-ea"/>
                <a:cs typeface="+mj-cs"/>
              </a:rPr>
              <a:t>b) respond to actual emergency situations;</a:t>
            </a:r>
          </a:p>
          <a:p>
            <a:r>
              <a:rPr lang="en-US" dirty="0">
                <a:solidFill>
                  <a:srgbClr val="005495"/>
                </a:solidFill>
                <a:ea typeface="+mj-ea"/>
                <a:cs typeface="+mj-cs"/>
              </a:rPr>
              <a:t>c) take action to prevent or mitigate the consequences of emergency situations, appropriate to the magnitude of the emergency and the potential environmental impact;</a:t>
            </a:r>
          </a:p>
          <a:p>
            <a:r>
              <a:rPr lang="en-US" dirty="0">
                <a:solidFill>
                  <a:srgbClr val="005495"/>
                </a:solidFill>
                <a:ea typeface="+mj-ea"/>
                <a:cs typeface="+mj-cs"/>
              </a:rPr>
              <a:t>d) periodically test the planned response actions, where practicable;</a:t>
            </a:r>
          </a:p>
        </p:txBody>
      </p:sp>
      <p:pic>
        <p:nvPicPr>
          <p:cNvPr id="5" name="Picture 4" descr="A picture containing room&#10;&#10;Description automatically generated">
            <a:extLst>
              <a:ext uri="{FF2B5EF4-FFF2-40B4-BE49-F238E27FC236}">
                <a16:creationId xmlns:a16="http://schemas.microsoft.com/office/drawing/2014/main" id="{C3B7C5C2-5145-47D7-A4BB-A00F69DFD7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5054" y="1384121"/>
            <a:ext cx="3295560" cy="4267200"/>
          </a:xfrm>
          <a:prstGeom prst="rect">
            <a:avLst/>
          </a:prstGeom>
        </p:spPr>
      </p:pic>
    </p:spTree>
    <p:extLst>
      <p:ext uri="{BB962C8B-B14F-4D97-AF65-F5344CB8AC3E}">
        <p14:creationId xmlns:p14="http://schemas.microsoft.com/office/powerpoint/2010/main" val="3059860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852186" y="568325"/>
            <a:ext cx="10515600" cy="625476"/>
          </a:xfrm>
        </p:spPr>
        <p:txBody>
          <a:bodyPr vert="horz" lIns="121920" tIns="60960" rIns="121920" bIns="60960" rtlCol="0" anchor="ctr">
            <a:normAutofit/>
          </a:bodyPr>
          <a:lstStyle/>
          <a:p>
            <a:pPr defTabSz="1219170"/>
            <a:r>
              <a:rPr lang="en-US" sz="2667" b="1" dirty="0">
                <a:solidFill>
                  <a:srgbClr val="005495"/>
                </a:solidFill>
              </a:rPr>
              <a:t>OPERATION(8)-EMS REQUIREMENTS</a:t>
            </a: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40859" y="1193801"/>
            <a:ext cx="6880740" cy="4983161"/>
          </a:xfrm>
        </p:spPr>
        <p:txBody>
          <a:bodyPr vert="horz" lIns="121920" tIns="60960" rIns="121920" bIns="60960" rtlCol="0">
            <a:normAutofit/>
          </a:bodyPr>
          <a:lstStyle/>
          <a:p>
            <a:pPr defTabSz="1219170"/>
            <a:r>
              <a:rPr lang="en-US" b="1" dirty="0">
                <a:solidFill>
                  <a:srgbClr val="005495"/>
                </a:solidFill>
              </a:rPr>
              <a:t>8.2 Emergency preparedness and response (Cont..)</a:t>
            </a:r>
          </a:p>
          <a:p>
            <a:pPr indent="-304792" defTabSz="1219170"/>
            <a:r>
              <a:rPr lang="en-US" dirty="0">
                <a:solidFill>
                  <a:srgbClr val="005495"/>
                </a:solidFill>
              </a:rPr>
              <a:t>e) periodically review and revise the process(es) and planned response actions, in particular after the occurrence of emergency situations or tests;</a:t>
            </a:r>
          </a:p>
          <a:p>
            <a:pPr indent="-304792" defTabSz="1219170"/>
            <a:r>
              <a:rPr lang="en-US" dirty="0">
                <a:solidFill>
                  <a:srgbClr val="005495"/>
                </a:solidFill>
              </a:rPr>
              <a:t>f) provide relevant information and training related to emergency preparedness and response, as appropriate, to relevant interested parties, including persons working under its control.</a:t>
            </a:r>
          </a:p>
          <a:p>
            <a:pPr indent="-304792" defTabSz="1219170"/>
            <a:r>
              <a:rPr lang="en-US" dirty="0">
                <a:solidFill>
                  <a:srgbClr val="005495"/>
                </a:solidFill>
              </a:rPr>
              <a:t>The organization shall maintain documented information to the extent necessary to have confidence that the process(es) is (are) carried out as planned.</a:t>
            </a:r>
          </a:p>
        </p:txBody>
      </p:sp>
      <p:pic>
        <p:nvPicPr>
          <p:cNvPr id="5" name="Picture 4">
            <a:extLst>
              <a:ext uri="{FF2B5EF4-FFF2-40B4-BE49-F238E27FC236}">
                <a16:creationId xmlns:a16="http://schemas.microsoft.com/office/drawing/2014/main" id="{477D00BB-B0A4-4103-B7E4-08AE317AEF4C}"/>
              </a:ext>
            </a:extLst>
          </p:cNvPr>
          <p:cNvPicPr>
            <a:picLocks noChangeAspect="1"/>
          </p:cNvPicPr>
          <p:nvPr/>
        </p:nvPicPr>
        <p:blipFill rotWithShape="1">
          <a:blip r:embed="rId2">
            <a:extLst>
              <a:ext uri="{28A0092B-C50C-407E-A947-70E740481C1C}">
                <a14:useLocalDpi xmlns:a14="http://schemas.microsoft.com/office/drawing/2010/main" val="0"/>
              </a:ext>
            </a:extLst>
          </a:blip>
          <a:srcRect l="27794" r="19483" b="1"/>
          <a:stretch/>
        </p:blipFill>
        <p:spPr>
          <a:xfrm>
            <a:off x="7904272" y="1453520"/>
            <a:ext cx="3374809" cy="4272681"/>
          </a:xfrm>
          <a:prstGeom prst="rect">
            <a:avLst/>
          </a:prstGeom>
        </p:spPr>
      </p:pic>
    </p:spTree>
    <p:extLst>
      <p:ext uri="{BB962C8B-B14F-4D97-AF65-F5344CB8AC3E}">
        <p14:creationId xmlns:p14="http://schemas.microsoft.com/office/powerpoint/2010/main" val="18354987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575516" y="477839"/>
            <a:ext cx="8737600" cy="614361"/>
          </a:xfrm>
        </p:spPr>
        <p:txBody>
          <a:bodyPr>
            <a:normAutofit fontScale="90000"/>
          </a:bodyPr>
          <a:lstStyle/>
          <a:p>
            <a:r>
              <a:rPr lang="en-GB" sz="2667" b="1" dirty="0">
                <a:solidFill>
                  <a:srgbClr val="005495"/>
                </a:solidFill>
                <a:latin typeface="+mn-lt"/>
              </a:rPr>
              <a:t>PERFORMANCE EVALUATION (9)-EMS REQUIRMENTS</a:t>
            </a:r>
            <a:endParaRPr lang="en-IN" sz="2667" b="1" dirty="0">
              <a:solidFill>
                <a:srgbClr val="005495"/>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12800" y="1295400"/>
            <a:ext cx="7315200" cy="4978400"/>
          </a:xfrm>
        </p:spPr>
        <p:txBody>
          <a:bodyPr>
            <a:normAutofit lnSpcReduction="10000"/>
          </a:bodyPr>
          <a:lstStyle/>
          <a:p>
            <a:r>
              <a:rPr lang="en-US" b="1" dirty="0">
                <a:solidFill>
                  <a:srgbClr val="005495"/>
                </a:solidFill>
                <a:ea typeface="+mj-ea"/>
                <a:cs typeface="+mj-cs"/>
              </a:rPr>
              <a:t>9.1 Monitoring, measurement, analysis and evaluation</a:t>
            </a:r>
          </a:p>
          <a:p>
            <a:r>
              <a:rPr lang="en-IN" b="1" dirty="0">
                <a:solidFill>
                  <a:srgbClr val="005495"/>
                </a:solidFill>
                <a:ea typeface="+mj-ea"/>
                <a:cs typeface="+mj-cs"/>
              </a:rPr>
              <a:t>9.1.1 General</a:t>
            </a:r>
          </a:p>
          <a:p>
            <a:r>
              <a:rPr lang="en-US" b="1" dirty="0">
                <a:solidFill>
                  <a:srgbClr val="005495"/>
                </a:solidFill>
                <a:ea typeface="+mj-ea"/>
                <a:cs typeface="+mj-cs"/>
              </a:rPr>
              <a:t>The organization shall monitor, measure, </a:t>
            </a:r>
            <a:r>
              <a:rPr lang="en-US" b="1" dirty="0" err="1">
                <a:solidFill>
                  <a:srgbClr val="005495"/>
                </a:solidFill>
                <a:ea typeface="+mj-ea"/>
                <a:cs typeface="+mj-cs"/>
              </a:rPr>
              <a:t>analyse</a:t>
            </a:r>
            <a:r>
              <a:rPr lang="en-US" b="1" dirty="0">
                <a:solidFill>
                  <a:srgbClr val="005495"/>
                </a:solidFill>
                <a:ea typeface="+mj-ea"/>
                <a:cs typeface="+mj-cs"/>
              </a:rPr>
              <a:t> and evaluate its environmental performance.</a:t>
            </a:r>
          </a:p>
          <a:p>
            <a:r>
              <a:rPr lang="en-IN" b="1" dirty="0">
                <a:solidFill>
                  <a:srgbClr val="005495"/>
                </a:solidFill>
                <a:ea typeface="+mj-ea"/>
                <a:cs typeface="+mj-cs"/>
              </a:rPr>
              <a:t>The organization shall determine:</a:t>
            </a:r>
          </a:p>
          <a:p>
            <a:r>
              <a:rPr lang="en-US" dirty="0">
                <a:solidFill>
                  <a:srgbClr val="005495"/>
                </a:solidFill>
                <a:ea typeface="+mj-ea"/>
                <a:cs typeface="+mj-cs"/>
              </a:rPr>
              <a:t>a) what needs to be monitored and measured;</a:t>
            </a:r>
          </a:p>
          <a:p>
            <a:r>
              <a:rPr lang="en-US" dirty="0">
                <a:solidFill>
                  <a:srgbClr val="005495"/>
                </a:solidFill>
                <a:ea typeface="+mj-ea"/>
                <a:cs typeface="+mj-cs"/>
              </a:rPr>
              <a:t>b) the methods for monitoring, measurement, analysis and evaluation, as applicable, to ensure </a:t>
            </a:r>
            <a:r>
              <a:rPr lang="en-IN" dirty="0">
                <a:solidFill>
                  <a:srgbClr val="005495"/>
                </a:solidFill>
                <a:ea typeface="+mj-ea"/>
                <a:cs typeface="+mj-cs"/>
              </a:rPr>
              <a:t>valid results;</a:t>
            </a:r>
          </a:p>
          <a:p>
            <a:r>
              <a:rPr lang="en-US" dirty="0">
                <a:solidFill>
                  <a:srgbClr val="005495"/>
                </a:solidFill>
                <a:ea typeface="+mj-ea"/>
                <a:cs typeface="+mj-cs"/>
              </a:rPr>
              <a:t>c) the criteria against which the organization will evaluate its environmental performance, and </a:t>
            </a:r>
            <a:r>
              <a:rPr lang="en-IN" dirty="0">
                <a:solidFill>
                  <a:srgbClr val="005495"/>
                </a:solidFill>
                <a:ea typeface="+mj-ea"/>
                <a:cs typeface="+mj-cs"/>
              </a:rPr>
              <a:t>appropriate indicators;</a:t>
            </a:r>
          </a:p>
          <a:p>
            <a:r>
              <a:rPr lang="en-US" dirty="0">
                <a:solidFill>
                  <a:srgbClr val="005495"/>
                </a:solidFill>
                <a:ea typeface="+mj-ea"/>
                <a:cs typeface="+mj-cs"/>
              </a:rPr>
              <a:t>d) when the monitoring and measuring shall be performed;</a:t>
            </a:r>
          </a:p>
        </p:txBody>
      </p:sp>
      <p:pic>
        <p:nvPicPr>
          <p:cNvPr id="4" name="Picture 3" descr="A screenshot of a cell phone&#10;&#10;Description automatically generated">
            <a:extLst>
              <a:ext uri="{FF2B5EF4-FFF2-40B4-BE49-F238E27FC236}">
                <a16:creationId xmlns:a16="http://schemas.microsoft.com/office/drawing/2014/main" id="{9F9EC468-B037-46B8-AAB2-28573C1AAA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8001" y="1295400"/>
            <a:ext cx="3256924" cy="4886459"/>
          </a:xfrm>
          <a:prstGeom prst="rect">
            <a:avLst/>
          </a:prstGeom>
        </p:spPr>
      </p:pic>
    </p:spTree>
    <p:extLst>
      <p:ext uri="{BB962C8B-B14F-4D97-AF65-F5344CB8AC3E}">
        <p14:creationId xmlns:p14="http://schemas.microsoft.com/office/powerpoint/2010/main" val="12680947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627031" y="459705"/>
            <a:ext cx="8737600" cy="614361"/>
          </a:xfrm>
        </p:spPr>
        <p:txBody>
          <a:bodyPr>
            <a:normAutofit fontScale="90000"/>
          </a:bodyPr>
          <a:lstStyle/>
          <a:p>
            <a:r>
              <a:rPr lang="en-GB" sz="2667" b="1" dirty="0">
                <a:solidFill>
                  <a:srgbClr val="005495"/>
                </a:solidFill>
                <a:latin typeface="+mn-lt"/>
              </a:rPr>
              <a:t>PERFORMANCE EVALUATION (9)-EMS REQUIRMENTS</a:t>
            </a:r>
            <a:endParaRPr lang="en-IN" sz="2667" b="1" dirty="0">
              <a:solidFill>
                <a:srgbClr val="005495"/>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12800" y="1295400"/>
            <a:ext cx="7315200" cy="5080000"/>
          </a:xfrm>
        </p:spPr>
        <p:txBody>
          <a:bodyPr>
            <a:normAutofit fontScale="92500" lnSpcReduction="10000"/>
          </a:bodyPr>
          <a:lstStyle/>
          <a:p>
            <a:r>
              <a:rPr lang="en-IN" b="1" dirty="0">
                <a:solidFill>
                  <a:srgbClr val="005495"/>
                </a:solidFill>
                <a:ea typeface="+mj-ea"/>
                <a:cs typeface="+mj-cs"/>
              </a:rPr>
              <a:t>9.1.1 General (Cont..)</a:t>
            </a:r>
          </a:p>
          <a:p>
            <a:r>
              <a:rPr lang="en-US" dirty="0">
                <a:solidFill>
                  <a:srgbClr val="005495"/>
                </a:solidFill>
                <a:ea typeface="+mj-ea"/>
                <a:cs typeface="+mj-cs"/>
              </a:rPr>
              <a:t>The organization shall ensure that calibrated or verified monitoring and measurement equipment is used and maintained, as appropriate.</a:t>
            </a:r>
          </a:p>
          <a:p>
            <a:r>
              <a:rPr lang="en-US" dirty="0">
                <a:solidFill>
                  <a:srgbClr val="005495"/>
                </a:solidFill>
                <a:ea typeface="+mj-ea"/>
                <a:cs typeface="+mj-cs"/>
              </a:rPr>
              <a:t>The organization shall evaluate its environmental performance and the effectiveness of the </a:t>
            </a:r>
            <a:r>
              <a:rPr lang="en-IN" dirty="0">
                <a:solidFill>
                  <a:srgbClr val="005495"/>
                </a:solidFill>
                <a:ea typeface="+mj-ea"/>
                <a:cs typeface="+mj-cs"/>
              </a:rPr>
              <a:t>environmental management system.</a:t>
            </a:r>
          </a:p>
          <a:p>
            <a:r>
              <a:rPr lang="en-US" dirty="0">
                <a:solidFill>
                  <a:srgbClr val="005495"/>
                </a:solidFill>
                <a:ea typeface="+mj-ea"/>
                <a:cs typeface="+mj-cs"/>
              </a:rPr>
              <a:t>The organization shall communicate relevant environmental performance information both internally and externally, as identified in its communication process(es) and as required by its compliance obligations.</a:t>
            </a:r>
          </a:p>
          <a:p>
            <a:r>
              <a:rPr lang="en-US" dirty="0">
                <a:solidFill>
                  <a:srgbClr val="005495"/>
                </a:solidFill>
                <a:ea typeface="+mj-ea"/>
                <a:cs typeface="+mj-cs"/>
              </a:rPr>
              <a:t>The organization shall retain appropriate documented information as evidence of the monitoring, measurement, analysis and evaluation results.</a:t>
            </a:r>
            <a:endParaRPr lang="en-IN" dirty="0">
              <a:solidFill>
                <a:srgbClr val="005495"/>
              </a:solidFill>
              <a:ea typeface="+mj-ea"/>
              <a:cs typeface="+mj-cs"/>
            </a:endParaRPr>
          </a:p>
          <a:p>
            <a:endParaRPr lang="en-US" dirty="0">
              <a:solidFill>
                <a:schemeClr val="accent1"/>
              </a:solidFill>
              <a:ea typeface="+mj-ea"/>
              <a:cs typeface="+mj-cs"/>
            </a:endParaRPr>
          </a:p>
        </p:txBody>
      </p:sp>
      <p:pic>
        <p:nvPicPr>
          <p:cNvPr id="5" name="Picture 4" descr="A picture containing computer&#10;&#10;Description automatically generated">
            <a:extLst>
              <a:ext uri="{FF2B5EF4-FFF2-40B4-BE49-F238E27FC236}">
                <a16:creationId xmlns:a16="http://schemas.microsoft.com/office/drawing/2014/main" id="{D6F3A36C-DEED-4BA2-B5C6-21E34C88D1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8000" y="1295400"/>
            <a:ext cx="3251200" cy="4470400"/>
          </a:xfrm>
          <a:prstGeom prst="rect">
            <a:avLst/>
          </a:prstGeom>
        </p:spPr>
      </p:pic>
    </p:spTree>
    <p:extLst>
      <p:ext uri="{BB962C8B-B14F-4D97-AF65-F5344CB8AC3E}">
        <p14:creationId xmlns:p14="http://schemas.microsoft.com/office/powerpoint/2010/main" val="15890904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524000" y="459705"/>
            <a:ext cx="8737600" cy="614361"/>
          </a:xfrm>
        </p:spPr>
        <p:txBody>
          <a:bodyPr>
            <a:normAutofit fontScale="90000"/>
          </a:bodyPr>
          <a:lstStyle/>
          <a:p>
            <a:r>
              <a:rPr lang="en-GB" sz="2667" b="1" dirty="0">
                <a:solidFill>
                  <a:srgbClr val="005495"/>
                </a:solidFill>
                <a:latin typeface="+mn-lt"/>
              </a:rPr>
              <a:t>PERFORMANCE EVALUATION (9)-EMS REQUIRMENTS</a:t>
            </a:r>
            <a:endParaRPr lang="en-IN" sz="2667" b="1" dirty="0">
              <a:solidFill>
                <a:srgbClr val="005495"/>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12800" y="1295400"/>
            <a:ext cx="7010400" cy="4978400"/>
          </a:xfrm>
        </p:spPr>
        <p:txBody>
          <a:bodyPr>
            <a:normAutofit fontScale="92500" lnSpcReduction="10000"/>
          </a:bodyPr>
          <a:lstStyle/>
          <a:p>
            <a:r>
              <a:rPr lang="en-IN" b="1" dirty="0">
                <a:solidFill>
                  <a:srgbClr val="005495"/>
                </a:solidFill>
                <a:ea typeface="+mj-ea"/>
                <a:cs typeface="+mj-cs"/>
              </a:rPr>
              <a:t>9.1.2 Evaluation of compliance</a:t>
            </a:r>
          </a:p>
          <a:p>
            <a:r>
              <a:rPr lang="en-US" b="1" dirty="0">
                <a:solidFill>
                  <a:srgbClr val="005495"/>
                </a:solidFill>
                <a:ea typeface="+mj-ea"/>
                <a:cs typeface="+mj-cs"/>
              </a:rPr>
              <a:t>The organization shall establish, implement and maintain the process(es) needed to evaluate fulfilment </a:t>
            </a:r>
            <a:r>
              <a:rPr lang="en-IN" b="1" dirty="0">
                <a:solidFill>
                  <a:srgbClr val="005495"/>
                </a:solidFill>
                <a:ea typeface="+mj-ea"/>
                <a:cs typeface="+mj-cs"/>
              </a:rPr>
              <a:t>of its compliance obligations.</a:t>
            </a:r>
          </a:p>
          <a:p>
            <a:r>
              <a:rPr lang="en-IN" b="1" dirty="0">
                <a:solidFill>
                  <a:srgbClr val="005495"/>
                </a:solidFill>
                <a:ea typeface="+mj-ea"/>
                <a:cs typeface="+mj-cs"/>
              </a:rPr>
              <a:t>The organization shall:</a:t>
            </a:r>
          </a:p>
          <a:p>
            <a:endParaRPr lang="en-IN" b="1" dirty="0">
              <a:solidFill>
                <a:srgbClr val="005495"/>
              </a:solidFill>
              <a:ea typeface="+mj-ea"/>
              <a:cs typeface="+mj-cs"/>
            </a:endParaRPr>
          </a:p>
          <a:p>
            <a:r>
              <a:rPr lang="en-US" dirty="0">
                <a:solidFill>
                  <a:srgbClr val="005495"/>
                </a:solidFill>
                <a:ea typeface="+mj-ea"/>
                <a:cs typeface="+mj-cs"/>
              </a:rPr>
              <a:t>a) determine the frequency that compliance will be evaluated;</a:t>
            </a:r>
          </a:p>
          <a:p>
            <a:r>
              <a:rPr lang="en-US" dirty="0">
                <a:solidFill>
                  <a:srgbClr val="005495"/>
                </a:solidFill>
                <a:ea typeface="+mj-ea"/>
                <a:cs typeface="+mj-cs"/>
              </a:rPr>
              <a:t>b) evaluate compliance and take action if needed;</a:t>
            </a:r>
          </a:p>
          <a:p>
            <a:r>
              <a:rPr lang="en-US" dirty="0">
                <a:solidFill>
                  <a:srgbClr val="005495"/>
                </a:solidFill>
                <a:ea typeface="+mj-ea"/>
                <a:cs typeface="+mj-cs"/>
              </a:rPr>
              <a:t>c) maintain knowledge and understanding of its compliance status.</a:t>
            </a:r>
          </a:p>
          <a:p>
            <a:r>
              <a:rPr lang="en-US" dirty="0">
                <a:solidFill>
                  <a:srgbClr val="005495"/>
                </a:solidFill>
                <a:ea typeface="+mj-ea"/>
                <a:cs typeface="+mj-cs"/>
              </a:rPr>
              <a:t>The organization shall retain documented information as evidence of the compliance evaluation result(s).</a:t>
            </a:r>
          </a:p>
        </p:txBody>
      </p:sp>
      <p:pic>
        <p:nvPicPr>
          <p:cNvPr id="5" name="Picture 4" descr="A close up of a sign&#10;&#10;Description automatically generated">
            <a:extLst>
              <a:ext uri="{FF2B5EF4-FFF2-40B4-BE49-F238E27FC236}">
                <a16:creationId xmlns:a16="http://schemas.microsoft.com/office/drawing/2014/main" id="{26D426E0-0277-4CA0-9955-0CBCB71330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3200" y="1295399"/>
            <a:ext cx="3556000" cy="4641761"/>
          </a:xfrm>
          <a:prstGeom prst="rect">
            <a:avLst/>
          </a:prstGeom>
        </p:spPr>
      </p:pic>
    </p:spTree>
    <p:extLst>
      <p:ext uri="{BB962C8B-B14F-4D97-AF65-F5344CB8AC3E}">
        <p14:creationId xmlns:p14="http://schemas.microsoft.com/office/powerpoint/2010/main" val="24710717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379113" y="545430"/>
            <a:ext cx="8610600" cy="625476"/>
          </a:xfrm>
        </p:spPr>
        <p:txBody>
          <a:bodyPr vert="horz" lIns="121920" tIns="60960" rIns="121920" bIns="60960" rtlCol="0" anchor="ctr">
            <a:normAutofit fontScale="90000"/>
          </a:bodyPr>
          <a:lstStyle/>
          <a:p>
            <a:pPr defTabSz="1219170"/>
            <a:r>
              <a:rPr lang="en-US" sz="2667" b="1" dirty="0">
                <a:solidFill>
                  <a:srgbClr val="005495"/>
                </a:solidFill>
                <a:latin typeface="+mn-lt"/>
                <a:ea typeface="+mn-ea"/>
                <a:cs typeface="+mn-cs"/>
              </a:rPr>
              <a:t>PERFORMANCE EVALUATION (9)-EMS REQUIRMENTS</a:t>
            </a: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40860" y="1295400"/>
            <a:ext cx="6717792" cy="4881563"/>
          </a:xfrm>
        </p:spPr>
        <p:txBody>
          <a:bodyPr vert="horz" lIns="121920" tIns="60960" rIns="121920" bIns="60960" rtlCol="0">
            <a:normAutofit/>
          </a:bodyPr>
          <a:lstStyle/>
          <a:p>
            <a:pPr indent="-304792" defTabSz="1219170"/>
            <a:r>
              <a:rPr lang="en-US" sz="2267" b="1" dirty="0">
                <a:solidFill>
                  <a:srgbClr val="005495"/>
                </a:solidFill>
              </a:rPr>
              <a:t>9.2 Internal audit</a:t>
            </a:r>
          </a:p>
          <a:p>
            <a:pPr indent="-304792" defTabSz="1219170"/>
            <a:r>
              <a:rPr lang="en-US" sz="2267" b="1" dirty="0">
                <a:solidFill>
                  <a:srgbClr val="005495"/>
                </a:solidFill>
              </a:rPr>
              <a:t>9.2.1 General</a:t>
            </a:r>
          </a:p>
          <a:p>
            <a:pPr indent="-304792" defTabSz="1219170"/>
            <a:r>
              <a:rPr lang="en-US" sz="2267" b="1" dirty="0">
                <a:solidFill>
                  <a:srgbClr val="005495"/>
                </a:solidFill>
              </a:rPr>
              <a:t>The organization shall conduct internal audits at planned intervals to provide information on whether the environmental management system:</a:t>
            </a:r>
          </a:p>
          <a:p>
            <a:pPr indent="-304792" defTabSz="1219170"/>
            <a:r>
              <a:rPr lang="en-US" sz="2267" dirty="0">
                <a:solidFill>
                  <a:srgbClr val="005495"/>
                </a:solidFill>
              </a:rPr>
              <a:t>a) conforms to:</a:t>
            </a:r>
          </a:p>
          <a:p>
            <a:pPr indent="-304792" defTabSz="1219170"/>
            <a:r>
              <a:rPr lang="en-US" sz="2267" dirty="0">
                <a:solidFill>
                  <a:srgbClr val="005495"/>
                </a:solidFill>
              </a:rPr>
              <a:t>    1) the organization’s own requirements for its environmental management system;</a:t>
            </a:r>
          </a:p>
          <a:p>
            <a:pPr indent="-304792" defTabSz="1219170"/>
            <a:r>
              <a:rPr lang="en-US" sz="2267" dirty="0">
                <a:solidFill>
                  <a:srgbClr val="005495"/>
                </a:solidFill>
              </a:rPr>
              <a:t>    2) the requirements of this International Standard;</a:t>
            </a:r>
          </a:p>
          <a:p>
            <a:pPr indent="-304792" defTabSz="1219170"/>
            <a:r>
              <a:rPr lang="en-US" sz="2267" dirty="0">
                <a:solidFill>
                  <a:srgbClr val="005495"/>
                </a:solidFill>
              </a:rPr>
              <a:t>b) is effectively implemented and maintained.</a:t>
            </a:r>
          </a:p>
        </p:txBody>
      </p:sp>
      <p:pic>
        <p:nvPicPr>
          <p:cNvPr id="7" name="Picture 6" descr="A picture containing drawing&#10;&#10;Description automatically generated">
            <a:extLst>
              <a:ext uri="{FF2B5EF4-FFF2-40B4-BE49-F238E27FC236}">
                <a16:creationId xmlns:a16="http://schemas.microsoft.com/office/drawing/2014/main" id="{40A53B2C-B684-4684-B4F4-6D36C3229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8652" y="1392706"/>
            <a:ext cx="3657600" cy="4325513"/>
          </a:xfrm>
          <a:prstGeom prst="rect">
            <a:avLst/>
          </a:prstGeom>
        </p:spPr>
      </p:pic>
    </p:spTree>
    <p:extLst>
      <p:ext uri="{BB962C8B-B14F-4D97-AF65-F5344CB8AC3E}">
        <p14:creationId xmlns:p14="http://schemas.microsoft.com/office/powerpoint/2010/main" val="25837316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838200" y="365125"/>
            <a:ext cx="8610600" cy="930276"/>
          </a:xfrm>
        </p:spPr>
        <p:txBody>
          <a:bodyPr vert="horz" lIns="121920" tIns="60960" rIns="121920" bIns="60960" rtlCol="0" anchor="ctr">
            <a:normAutofit fontScale="90000"/>
          </a:bodyPr>
          <a:lstStyle/>
          <a:p>
            <a:pPr algn="ctr" defTabSz="1219170">
              <a:spcBef>
                <a:spcPts val="1000"/>
              </a:spcBef>
            </a:pPr>
            <a:r>
              <a:rPr lang="en-US" sz="2667" b="1" dirty="0">
                <a:solidFill>
                  <a:srgbClr val="005495"/>
                </a:solidFill>
                <a:latin typeface="+mn-lt"/>
                <a:ea typeface="+mn-ea"/>
                <a:cs typeface="+mn-cs"/>
              </a:rPr>
              <a:t>PERFORMANCE EVALUATION (9)-EMS REQUIRMENTS</a:t>
            </a: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40860" y="1825624"/>
            <a:ext cx="6717792" cy="4351339"/>
          </a:xfrm>
        </p:spPr>
        <p:txBody>
          <a:bodyPr vert="horz" lIns="121920" tIns="60960" rIns="121920" bIns="60960" rtlCol="0">
            <a:normAutofit/>
          </a:bodyPr>
          <a:lstStyle/>
          <a:p>
            <a:pPr defTabSz="1219170"/>
            <a:r>
              <a:rPr lang="en-US" sz="2000" b="1" dirty="0">
                <a:solidFill>
                  <a:srgbClr val="005495"/>
                </a:solidFill>
              </a:rPr>
              <a:t>9.2.2 Internal audit </a:t>
            </a:r>
            <a:r>
              <a:rPr lang="en-US" sz="2000" b="1" dirty="0" err="1">
                <a:solidFill>
                  <a:srgbClr val="005495"/>
                </a:solidFill>
              </a:rPr>
              <a:t>programme</a:t>
            </a:r>
            <a:endParaRPr lang="en-US" sz="2000" b="1" dirty="0">
              <a:solidFill>
                <a:srgbClr val="005495"/>
              </a:solidFill>
            </a:endParaRPr>
          </a:p>
          <a:p>
            <a:pPr indent="-304792" defTabSz="1219170"/>
            <a:r>
              <a:rPr lang="en-US" sz="2000" dirty="0">
                <a:solidFill>
                  <a:srgbClr val="005495"/>
                </a:solidFill>
              </a:rPr>
              <a:t>The organization shall establish, implement and maintain (an) internal audit </a:t>
            </a:r>
            <a:r>
              <a:rPr lang="en-US" sz="2000" dirty="0" err="1">
                <a:solidFill>
                  <a:srgbClr val="005495"/>
                </a:solidFill>
              </a:rPr>
              <a:t>programme</a:t>
            </a:r>
            <a:r>
              <a:rPr lang="en-US" sz="2000" dirty="0">
                <a:solidFill>
                  <a:srgbClr val="005495"/>
                </a:solidFill>
              </a:rPr>
              <a:t>(s), including the frequency, methods, responsibilities, planning requirements and reporting of its internal audits.</a:t>
            </a:r>
          </a:p>
          <a:p>
            <a:pPr indent="-304792" defTabSz="1219170"/>
            <a:r>
              <a:rPr lang="en-US" sz="2000" dirty="0">
                <a:solidFill>
                  <a:srgbClr val="005495"/>
                </a:solidFill>
              </a:rPr>
              <a:t>When establishing the internal audit </a:t>
            </a:r>
            <a:r>
              <a:rPr lang="en-US" sz="2000" dirty="0" err="1">
                <a:solidFill>
                  <a:srgbClr val="005495"/>
                </a:solidFill>
              </a:rPr>
              <a:t>programme</a:t>
            </a:r>
            <a:r>
              <a:rPr lang="en-US" sz="2000" dirty="0">
                <a:solidFill>
                  <a:srgbClr val="005495"/>
                </a:solidFill>
              </a:rPr>
              <a:t>, the organization shall take into consideration the environmental importance of the processes concerned, changes affecting the organization and the results of previous audits.</a:t>
            </a:r>
          </a:p>
          <a:p>
            <a:pPr indent="-304792" defTabSz="1219170"/>
            <a:r>
              <a:rPr lang="en-US" sz="2000" dirty="0">
                <a:solidFill>
                  <a:srgbClr val="005495"/>
                </a:solidFill>
              </a:rPr>
              <a:t>The organization shall:</a:t>
            </a:r>
          </a:p>
          <a:p>
            <a:pPr indent="-304792" defTabSz="1219170"/>
            <a:r>
              <a:rPr lang="en-US" sz="2000" dirty="0">
                <a:solidFill>
                  <a:srgbClr val="005495"/>
                </a:solidFill>
              </a:rPr>
              <a:t>a) define the audit criteria and scope for each audit;</a:t>
            </a:r>
          </a:p>
        </p:txBody>
      </p:sp>
      <p:pic>
        <p:nvPicPr>
          <p:cNvPr id="5" name="Picture 4" descr="A close up of a sign&#10;&#10;Description automatically generated">
            <a:extLst>
              <a:ext uri="{FF2B5EF4-FFF2-40B4-BE49-F238E27FC236}">
                <a16:creationId xmlns:a16="http://schemas.microsoft.com/office/drawing/2014/main" id="{ED907E6E-E44D-4561-A5B0-47E2BF3130F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912" r="6048" b="-3"/>
          <a:stretch/>
        </p:blipFill>
        <p:spPr>
          <a:xfrm>
            <a:off x="7928583" y="1825624"/>
            <a:ext cx="3374809" cy="4272681"/>
          </a:xfrm>
          <a:prstGeom prst="rect">
            <a:avLst/>
          </a:prstGeom>
        </p:spPr>
      </p:pic>
    </p:spTree>
    <p:extLst>
      <p:ext uri="{BB962C8B-B14F-4D97-AF65-F5344CB8AC3E}">
        <p14:creationId xmlns:p14="http://schemas.microsoft.com/office/powerpoint/2010/main" val="40328393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614152" y="485463"/>
            <a:ext cx="8737600" cy="614361"/>
          </a:xfrm>
        </p:spPr>
        <p:txBody>
          <a:bodyPr>
            <a:normAutofit fontScale="90000"/>
          </a:bodyPr>
          <a:lstStyle/>
          <a:p>
            <a:r>
              <a:rPr lang="en-GB" sz="2667" b="1" dirty="0">
                <a:solidFill>
                  <a:srgbClr val="005495"/>
                </a:solidFill>
                <a:latin typeface="+mn-lt"/>
              </a:rPr>
              <a:t>PERFORMANCE EVALUATION (9)-EMS REQUIRMENTS</a:t>
            </a:r>
            <a:endParaRPr lang="en-IN" sz="2667" b="1" dirty="0">
              <a:solidFill>
                <a:srgbClr val="005495"/>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12800" y="1295400"/>
            <a:ext cx="6197600" cy="4978400"/>
          </a:xfrm>
        </p:spPr>
        <p:txBody>
          <a:bodyPr>
            <a:normAutofit/>
          </a:bodyPr>
          <a:lstStyle/>
          <a:p>
            <a:r>
              <a:rPr lang="en-IN" b="1" dirty="0">
                <a:solidFill>
                  <a:srgbClr val="005495"/>
                </a:solidFill>
                <a:ea typeface="+mj-ea"/>
                <a:cs typeface="+mj-cs"/>
              </a:rPr>
              <a:t>9.2.2 Internal audit programme(Cont..)</a:t>
            </a:r>
          </a:p>
          <a:p>
            <a:endParaRPr lang="en-IN" b="1" dirty="0">
              <a:solidFill>
                <a:srgbClr val="005495"/>
              </a:solidFill>
              <a:ea typeface="+mj-ea"/>
              <a:cs typeface="+mj-cs"/>
            </a:endParaRPr>
          </a:p>
          <a:p>
            <a:r>
              <a:rPr lang="en-US" dirty="0">
                <a:solidFill>
                  <a:srgbClr val="005495"/>
                </a:solidFill>
                <a:ea typeface="+mj-ea"/>
                <a:cs typeface="+mj-cs"/>
              </a:rPr>
              <a:t>b) select auditors and conduct audits to ensure objectivity and the impartiality of the audit process;</a:t>
            </a:r>
          </a:p>
          <a:p>
            <a:r>
              <a:rPr lang="en-US" dirty="0">
                <a:solidFill>
                  <a:srgbClr val="005495"/>
                </a:solidFill>
                <a:ea typeface="+mj-ea"/>
                <a:cs typeface="+mj-cs"/>
              </a:rPr>
              <a:t>c) ensure that the results of the audits are reported to relevant management.</a:t>
            </a:r>
          </a:p>
          <a:p>
            <a:r>
              <a:rPr lang="en-US" dirty="0">
                <a:solidFill>
                  <a:srgbClr val="005495"/>
                </a:solidFill>
                <a:ea typeface="+mj-ea"/>
                <a:cs typeface="+mj-cs"/>
              </a:rPr>
              <a:t>The organization shall retain documented information as evidence of the implementation of the audit Programme and the audit results.</a:t>
            </a:r>
            <a:endParaRPr lang="en-IN" dirty="0">
              <a:solidFill>
                <a:srgbClr val="005495"/>
              </a:solidFill>
              <a:ea typeface="+mj-ea"/>
              <a:cs typeface="+mj-cs"/>
            </a:endParaRPr>
          </a:p>
        </p:txBody>
      </p:sp>
      <p:pic>
        <p:nvPicPr>
          <p:cNvPr id="5" name="Picture 4" descr="A screenshot of a cell phone&#10;&#10;Description automatically generated">
            <a:extLst>
              <a:ext uri="{FF2B5EF4-FFF2-40B4-BE49-F238E27FC236}">
                <a16:creationId xmlns:a16="http://schemas.microsoft.com/office/drawing/2014/main" id="{20B6D3B9-6B10-4806-9CBA-F3898BDAE0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6750" y="1295400"/>
            <a:ext cx="3962400" cy="4165600"/>
          </a:xfrm>
          <a:prstGeom prst="rect">
            <a:avLst/>
          </a:prstGeom>
        </p:spPr>
      </p:pic>
    </p:spTree>
    <p:extLst>
      <p:ext uri="{BB962C8B-B14F-4D97-AF65-F5344CB8AC3E}">
        <p14:creationId xmlns:p14="http://schemas.microsoft.com/office/powerpoint/2010/main" val="25775517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524000" y="536978"/>
            <a:ext cx="9178344" cy="609600"/>
          </a:xfrm>
        </p:spPr>
        <p:txBody>
          <a:bodyPr>
            <a:normAutofit fontScale="90000"/>
          </a:bodyPr>
          <a:lstStyle/>
          <a:p>
            <a:pPr>
              <a:lnSpc>
                <a:spcPct val="80000"/>
              </a:lnSpc>
              <a:spcBef>
                <a:spcPts val="1000"/>
              </a:spcBef>
            </a:pPr>
            <a:r>
              <a:rPr lang="en-GB" sz="2667" b="1" dirty="0">
                <a:solidFill>
                  <a:srgbClr val="005495"/>
                </a:solidFill>
                <a:latin typeface="+mn-lt"/>
              </a:rPr>
              <a:t>PERFORMANCE EVALUATION (9)-EMS REQUIRMENTS</a:t>
            </a:r>
            <a:endParaRPr lang="en-IN" sz="2667" b="1" dirty="0">
              <a:solidFill>
                <a:srgbClr val="005495"/>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12800" y="1295400"/>
            <a:ext cx="7518400" cy="4978400"/>
          </a:xfrm>
        </p:spPr>
        <p:txBody>
          <a:bodyPr>
            <a:normAutofit fontScale="85000" lnSpcReduction="20000"/>
          </a:bodyPr>
          <a:lstStyle/>
          <a:p>
            <a:r>
              <a:rPr lang="en-IN" sz="2533" b="1" dirty="0">
                <a:solidFill>
                  <a:srgbClr val="005495"/>
                </a:solidFill>
                <a:ea typeface="+mj-ea"/>
                <a:cs typeface="+mj-cs"/>
              </a:rPr>
              <a:t>9.3 Management review</a:t>
            </a:r>
          </a:p>
          <a:p>
            <a:r>
              <a:rPr lang="en-US" sz="2533" b="1" dirty="0">
                <a:solidFill>
                  <a:srgbClr val="005495"/>
                </a:solidFill>
                <a:ea typeface="+mj-ea"/>
                <a:cs typeface="+mj-cs"/>
              </a:rPr>
              <a:t>Top management shall review the organization’s environmental management system, at planned intervals, to ensure its continuing suitability, adequacy and effectiveness.</a:t>
            </a:r>
          </a:p>
          <a:p>
            <a:r>
              <a:rPr lang="en-US" sz="2533" b="1" dirty="0">
                <a:solidFill>
                  <a:srgbClr val="005495"/>
                </a:solidFill>
                <a:ea typeface="+mj-ea"/>
                <a:cs typeface="+mj-cs"/>
              </a:rPr>
              <a:t>The management review shall include consideration of:</a:t>
            </a:r>
          </a:p>
          <a:p>
            <a:r>
              <a:rPr lang="en-US" sz="2533" dirty="0">
                <a:solidFill>
                  <a:srgbClr val="005495"/>
                </a:solidFill>
                <a:ea typeface="+mj-ea"/>
                <a:cs typeface="+mj-cs"/>
              </a:rPr>
              <a:t>a) the status of actions from previous management reviews;</a:t>
            </a:r>
          </a:p>
          <a:p>
            <a:r>
              <a:rPr lang="en-IN" sz="2533" dirty="0">
                <a:solidFill>
                  <a:srgbClr val="005495"/>
                </a:solidFill>
                <a:ea typeface="+mj-ea"/>
                <a:cs typeface="+mj-cs"/>
              </a:rPr>
              <a:t>b) changes in:</a:t>
            </a:r>
          </a:p>
          <a:p>
            <a:r>
              <a:rPr lang="en-US" sz="2533" dirty="0">
                <a:solidFill>
                  <a:srgbClr val="005495"/>
                </a:solidFill>
                <a:ea typeface="+mj-ea"/>
                <a:cs typeface="+mj-cs"/>
              </a:rPr>
              <a:t>  1) external and internal issues that are relevant to the environmental management system;</a:t>
            </a:r>
          </a:p>
          <a:p>
            <a:r>
              <a:rPr lang="en-US" sz="2533" dirty="0">
                <a:solidFill>
                  <a:srgbClr val="005495"/>
                </a:solidFill>
                <a:ea typeface="+mj-ea"/>
                <a:cs typeface="+mj-cs"/>
              </a:rPr>
              <a:t>   2) the needs and expectations of interested parties, including compliance obligations;</a:t>
            </a:r>
          </a:p>
          <a:p>
            <a:r>
              <a:rPr lang="en-IN" sz="2533" dirty="0">
                <a:solidFill>
                  <a:srgbClr val="005495"/>
                </a:solidFill>
                <a:ea typeface="+mj-ea"/>
                <a:cs typeface="+mj-cs"/>
              </a:rPr>
              <a:t> 3) its significant environmental aspects;</a:t>
            </a:r>
          </a:p>
          <a:p>
            <a:r>
              <a:rPr lang="en-IN" sz="2533" dirty="0">
                <a:solidFill>
                  <a:srgbClr val="005495"/>
                </a:solidFill>
                <a:ea typeface="+mj-ea"/>
                <a:cs typeface="+mj-cs"/>
              </a:rPr>
              <a:t> 4) risks and opportunities;</a:t>
            </a:r>
          </a:p>
        </p:txBody>
      </p:sp>
      <p:pic>
        <p:nvPicPr>
          <p:cNvPr id="5" name="Picture 4" descr="A picture containing drawing, red&#10;&#10;Description automatically generated">
            <a:extLst>
              <a:ext uri="{FF2B5EF4-FFF2-40B4-BE49-F238E27FC236}">
                <a16:creationId xmlns:a16="http://schemas.microsoft.com/office/drawing/2014/main" id="{970F6FE9-6586-4C8A-B269-A770917FA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8034" y="1295400"/>
            <a:ext cx="3251200" cy="4577366"/>
          </a:xfrm>
          <a:prstGeom prst="rect">
            <a:avLst/>
          </a:prstGeom>
        </p:spPr>
      </p:pic>
    </p:spTree>
    <p:extLst>
      <p:ext uri="{BB962C8B-B14F-4D97-AF65-F5344CB8AC3E}">
        <p14:creationId xmlns:p14="http://schemas.microsoft.com/office/powerpoint/2010/main" val="16864652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601273" y="549857"/>
            <a:ext cx="8737600" cy="614361"/>
          </a:xfrm>
        </p:spPr>
        <p:txBody>
          <a:bodyPr>
            <a:normAutofit fontScale="90000"/>
          </a:bodyPr>
          <a:lstStyle/>
          <a:p>
            <a:r>
              <a:rPr lang="en-GB" sz="2667" b="1" dirty="0">
                <a:solidFill>
                  <a:srgbClr val="005495"/>
                </a:solidFill>
                <a:latin typeface="+mn-lt"/>
              </a:rPr>
              <a:t>PERFORMANCE EVALUATION (9)-EMS REQUIRMENTS</a:t>
            </a:r>
            <a:endParaRPr lang="en-IN" sz="2667" b="1" dirty="0">
              <a:solidFill>
                <a:srgbClr val="005495"/>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12800" y="1295400"/>
            <a:ext cx="7213600" cy="4978400"/>
          </a:xfrm>
        </p:spPr>
        <p:txBody>
          <a:bodyPr>
            <a:normAutofit fontScale="85000" lnSpcReduction="20000"/>
          </a:bodyPr>
          <a:lstStyle/>
          <a:p>
            <a:r>
              <a:rPr lang="en-IN" sz="2533" b="1" dirty="0">
                <a:solidFill>
                  <a:srgbClr val="005495"/>
                </a:solidFill>
                <a:ea typeface="+mj-ea"/>
                <a:cs typeface="+mj-cs"/>
              </a:rPr>
              <a:t>9.3 Management review (Cont..)</a:t>
            </a:r>
          </a:p>
          <a:p>
            <a:r>
              <a:rPr lang="en-US" sz="2533" dirty="0">
                <a:solidFill>
                  <a:srgbClr val="005495"/>
                </a:solidFill>
                <a:ea typeface="+mj-ea"/>
                <a:cs typeface="+mj-cs"/>
              </a:rPr>
              <a:t>c) the extent to which environmental objectives have been achieved;</a:t>
            </a:r>
          </a:p>
          <a:p>
            <a:r>
              <a:rPr lang="en-US" sz="2533" dirty="0">
                <a:solidFill>
                  <a:srgbClr val="005495"/>
                </a:solidFill>
                <a:ea typeface="+mj-ea"/>
                <a:cs typeface="+mj-cs"/>
              </a:rPr>
              <a:t>d) information on the organization’s environmental performance, including trends in:</a:t>
            </a:r>
          </a:p>
          <a:p>
            <a:r>
              <a:rPr lang="en-IN" sz="2533" dirty="0">
                <a:solidFill>
                  <a:srgbClr val="005495"/>
                </a:solidFill>
                <a:ea typeface="+mj-ea"/>
                <a:cs typeface="+mj-cs"/>
              </a:rPr>
              <a:t>  1) nonconformities and corrective actions;</a:t>
            </a:r>
          </a:p>
          <a:p>
            <a:r>
              <a:rPr lang="en-US" sz="2533" dirty="0">
                <a:solidFill>
                  <a:srgbClr val="005495"/>
                </a:solidFill>
                <a:ea typeface="+mj-ea"/>
                <a:cs typeface="+mj-cs"/>
              </a:rPr>
              <a:t>  2) monitoring and measurement results;</a:t>
            </a:r>
          </a:p>
          <a:p>
            <a:r>
              <a:rPr lang="en-US" sz="2533" dirty="0">
                <a:solidFill>
                  <a:srgbClr val="005495"/>
                </a:solidFill>
                <a:ea typeface="+mj-ea"/>
                <a:cs typeface="+mj-cs"/>
              </a:rPr>
              <a:t>  3) fulfilment of its compliance obligations;</a:t>
            </a:r>
          </a:p>
          <a:p>
            <a:r>
              <a:rPr lang="en-IN" sz="2533" dirty="0">
                <a:solidFill>
                  <a:srgbClr val="005495"/>
                </a:solidFill>
                <a:ea typeface="+mj-ea"/>
                <a:cs typeface="+mj-cs"/>
              </a:rPr>
              <a:t>  4) audit results;</a:t>
            </a:r>
          </a:p>
          <a:p>
            <a:r>
              <a:rPr lang="en-IN" sz="2533" dirty="0">
                <a:solidFill>
                  <a:srgbClr val="005495"/>
                </a:solidFill>
                <a:ea typeface="+mj-ea"/>
                <a:cs typeface="+mj-cs"/>
              </a:rPr>
              <a:t>e) adequacy of resources;</a:t>
            </a:r>
          </a:p>
          <a:p>
            <a:r>
              <a:rPr lang="en-US" sz="2533" dirty="0">
                <a:solidFill>
                  <a:srgbClr val="005495"/>
                </a:solidFill>
                <a:ea typeface="+mj-ea"/>
                <a:cs typeface="+mj-cs"/>
              </a:rPr>
              <a:t>f) relevant communication(s) from interested parties, including complaints;</a:t>
            </a:r>
          </a:p>
          <a:p>
            <a:r>
              <a:rPr lang="en-IN" sz="2533" dirty="0">
                <a:solidFill>
                  <a:srgbClr val="005495"/>
                </a:solidFill>
                <a:ea typeface="+mj-ea"/>
                <a:cs typeface="+mj-cs"/>
              </a:rPr>
              <a:t>g) opportunities for continual improvement.</a:t>
            </a:r>
          </a:p>
        </p:txBody>
      </p:sp>
      <p:pic>
        <p:nvPicPr>
          <p:cNvPr id="7" name="Picture 6" descr="A screenshot of a cell phone&#10;&#10;Description automatically generated">
            <a:extLst>
              <a:ext uri="{FF2B5EF4-FFF2-40B4-BE49-F238E27FC236}">
                <a16:creationId xmlns:a16="http://schemas.microsoft.com/office/drawing/2014/main" id="{4422762A-2153-4F84-B1B0-A65ADA8573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0958" y="1468549"/>
            <a:ext cx="3220445" cy="3723640"/>
          </a:xfrm>
          <a:prstGeom prst="rect">
            <a:avLst/>
          </a:prstGeom>
        </p:spPr>
      </p:pic>
    </p:spTree>
    <p:extLst>
      <p:ext uri="{BB962C8B-B14F-4D97-AF65-F5344CB8AC3E}">
        <p14:creationId xmlns:p14="http://schemas.microsoft.com/office/powerpoint/2010/main" val="27593285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1691425" y="581819"/>
            <a:ext cx="8737600" cy="614361"/>
          </a:xfrm>
        </p:spPr>
        <p:txBody>
          <a:bodyPr>
            <a:normAutofit fontScale="90000"/>
          </a:bodyPr>
          <a:lstStyle/>
          <a:p>
            <a:r>
              <a:rPr lang="en-GB" sz="2667" b="1" dirty="0">
                <a:solidFill>
                  <a:srgbClr val="005495"/>
                </a:solidFill>
                <a:latin typeface="+mn-lt"/>
              </a:rPr>
              <a:t>PERFORMANCE EVALUATION (9)-EMS REQUIRMENTS</a:t>
            </a:r>
            <a:endParaRPr lang="en-IN" sz="2667" b="1" dirty="0">
              <a:solidFill>
                <a:srgbClr val="005495"/>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746973" y="1295400"/>
            <a:ext cx="7124879" cy="5071772"/>
          </a:xfrm>
        </p:spPr>
        <p:txBody>
          <a:bodyPr>
            <a:normAutofit fontScale="77500" lnSpcReduction="20000"/>
          </a:bodyPr>
          <a:lstStyle/>
          <a:p>
            <a:r>
              <a:rPr lang="en-IN" sz="2533" b="1" dirty="0">
                <a:solidFill>
                  <a:srgbClr val="005495"/>
                </a:solidFill>
                <a:ea typeface="+mj-ea"/>
                <a:cs typeface="+mj-cs"/>
              </a:rPr>
              <a:t>9.3 Management review (Cont..)</a:t>
            </a:r>
          </a:p>
          <a:p>
            <a:r>
              <a:rPr lang="en-US" sz="2533" b="1" dirty="0">
                <a:solidFill>
                  <a:srgbClr val="005495"/>
                </a:solidFill>
                <a:ea typeface="+mj-ea"/>
                <a:cs typeface="+mj-cs"/>
              </a:rPr>
              <a:t>The outputs of the management review shall include:</a:t>
            </a:r>
          </a:p>
          <a:p>
            <a:pPr>
              <a:buFont typeface="Wingdings" panose="05000000000000000000" pitchFamily="2" charset="2"/>
              <a:buChar char="Ø"/>
            </a:pPr>
            <a:r>
              <a:rPr lang="en-US" sz="2533" dirty="0">
                <a:solidFill>
                  <a:srgbClr val="005495"/>
                </a:solidFill>
                <a:ea typeface="+mj-ea"/>
                <a:cs typeface="+mj-cs"/>
              </a:rPr>
              <a:t>conclusions on the continuing suitability, adequacy and effectiveness of the environmental </a:t>
            </a:r>
            <a:r>
              <a:rPr lang="en-IN" sz="2533" dirty="0">
                <a:solidFill>
                  <a:srgbClr val="005495"/>
                </a:solidFill>
                <a:ea typeface="+mj-ea"/>
                <a:cs typeface="+mj-cs"/>
              </a:rPr>
              <a:t>management system;</a:t>
            </a:r>
          </a:p>
          <a:p>
            <a:pPr>
              <a:buFont typeface="Wingdings" panose="05000000000000000000" pitchFamily="2" charset="2"/>
              <a:buChar char="Ø"/>
            </a:pPr>
            <a:r>
              <a:rPr lang="en-US" sz="2533" dirty="0">
                <a:solidFill>
                  <a:srgbClr val="005495"/>
                </a:solidFill>
                <a:ea typeface="+mj-ea"/>
                <a:cs typeface="+mj-cs"/>
              </a:rPr>
              <a:t> decisions related to continual improvement opportunities;</a:t>
            </a:r>
          </a:p>
          <a:p>
            <a:pPr>
              <a:buFont typeface="Wingdings" panose="05000000000000000000" pitchFamily="2" charset="2"/>
              <a:buChar char="Ø"/>
            </a:pPr>
            <a:r>
              <a:rPr lang="en-US" sz="2533" dirty="0">
                <a:solidFill>
                  <a:srgbClr val="005495"/>
                </a:solidFill>
                <a:ea typeface="+mj-ea"/>
                <a:cs typeface="+mj-cs"/>
              </a:rPr>
              <a:t> decisions related to any need for changes to the environmental management system, including</a:t>
            </a:r>
            <a:r>
              <a:rPr lang="en-IN" sz="2533" dirty="0">
                <a:solidFill>
                  <a:srgbClr val="005495"/>
                </a:solidFill>
                <a:ea typeface="+mj-ea"/>
                <a:cs typeface="+mj-cs"/>
              </a:rPr>
              <a:t>resources;</a:t>
            </a:r>
          </a:p>
          <a:p>
            <a:pPr>
              <a:buFont typeface="Wingdings" panose="05000000000000000000" pitchFamily="2" charset="2"/>
              <a:buChar char="Ø"/>
            </a:pPr>
            <a:r>
              <a:rPr lang="en-US" sz="2533" dirty="0">
                <a:solidFill>
                  <a:srgbClr val="005495"/>
                </a:solidFill>
                <a:ea typeface="+mj-ea"/>
                <a:cs typeface="+mj-cs"/>
              </a:rPr>
              <a:t>actions, if needed, when environmental objectives have not been achieved;</a:t>
            </a:r>
          </a:p>
          <a:p>
            <a:pPr>
              <a:buFont typeface="Wingdings" panose="05000000000000000000" pitchFamily="2" charset="2"/>
              <a:buChar char="Ø"/>
            </a:pPr>
            <a:r>
              <a:rPr lang="en-US" sz="2533" dirty="0">
                <a:solidFill>
                  <a:srgbClr val="005495"/>
                </a:solidFill>
                <a:ea typeface="+mj-ea"/>
                <a:cs typeface="+mj-cs"/>
              </a:rPr>
              <a:t>opportunities to improve integration of the environmental management system with other business </a:t>
            </a:r>
            <a:r>
              <a:rPr lang="en-IN" sz="2533" dirty="0">
                <a:solidFill>
                  <a:srgbClr val="005495"/>
                </a:solidFill>
                <a:ea typeface="+mj-ea"/>
                <a:cs typeface="+mj-cs"/>
              </a:rPr>
              <a:t>processes, if needed;</a:t>
            </a:r>
          </a:p>
          <a:p>
            <a:pPr>
              <a:buFont typeface="Wingdings" panose="05000000000000000000" pitchFamily="2" charset="2"/>
              <a:buChar char="Ø"/>
            </a:pPr>
            <a:r>
              <a:rPr lang="en-US" sz="2533" dirty="0">
                <a:solidFill>
                  <a:srgbClr val="005495"/>
                </a:solidFill>
                <a:ea typeface="+mj-ea"/>
                <a:cs typeface="+mj-cs"/>
              </a:rPr>
              <a:t> any implications for the strategic direction of the organization.</a:t>
            </a:r>
          </a:p>
          <a:p>
            <a:r>
              <a:rPr lang="en-US" sz="2533" dirty="0">
                <a:solidFill>
                  <a:srgbClr val="005495"/>
                </a:solidFill>
                <a:ea typeface="+mj-ea"/>
                <a:cs typeface="+mj-cs"/>
              </a:rPr>
              <a:t>The organization shall retain documented information as evidence of the results of management reviews.</a:t>
            </a:r>
            <a:endParaRPr lang="en-IN" sz="2533" dirty="0">
              <a:solidFill>
                <a:srgbClr val="005495"/>
              </a:solidFill>
              <a:ea typeface="+mj-ea"/>
              <a:cs typeface="+mj-cs"/>
            </a:endParaRPr>
          </a:p>
        </p:txBody>
      </p:sp>
      <p:pic>
        <p:nvPicPr>
          <p:cNvPr id="5" name="Picture 4" descr="A picture containing drawing, man&#10;&#10;Description automatically generated">
            <a:extLst>
              <a:ext uri="{FF2B5EF4-FFF2-40B4-BE49-F238E27FC236}">
                <a16:creationId xmlns:a16="http://schemas.microsoft.com/office/drawing/2014/main" id="{AF1037CE-8835-4408-81D4-4F16F4C3CE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8167" y="1295400"/>
            <a:ext cx="3641000" cy="4775200"/>
          </a:xfrm>
          <a:prstGeom prst="rect">
            <a:avLst/>
          </a:prstGeom>
        </p:spPr>
      </p:pic>
    </p:spTree>
    <p:extLst>
      <p:ext uri="{BB962C8B-B14F-4D97-AF65-F5344CB8AC3E}">
        <p14:creationId xmlns:p14="http://schemas.microsoft.com/office/powerpoint/2010/main" val="17975625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940158" y="570495"/>
            <a:ext cx="9855200" cy="614361"/>
          </a:xfrm>
        </p:spPr>
        <p:txBody>
          <a:bodyPr>
            <a:normAutofit/>
          </a:bodyPr>
          <a:lstStyle/>
          <a:p>
            <a:r>
              <a:rPr lang="en-GB" sz="2400" b="1" dirty="0">
                <a:solidFill>
                  <a:schemeClr val="accent1"/>
                </a:solidFill>
                <a:latin typeface="+mn-lt"/>
              </a:rPr>
              <a:t>I</a:t>
            </a:r>
            <a:r>
              <a:rPr lang="en-GB" sz="2667" b="1" dirty="0">
                <a:solidFill>
                  <a:srgbClr val="005495"/>
                </a:solidFill>
                <a:latin typeface="+mn-lt"/>
              </a:rPr>
              <a:t>MPROVEMENT (10)-EMS REQUIRMENT </a:t>
            </a:r>
            <a:endParaRPr lang="en-IN" sz="2667" b="1" dirty="0">
              <a:solidFill>
                <a:srgbClr val="005495"/>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940158" y="1184856"/>
            <a:ext cx="8915042" cy="5190544"/>
          </a:xfrm>
        </p:spPr>
        <p:txBody>
          <a:bodyPr>
            <a:normAutofit/>
          </a:bodyPr>
          <a:lstStyle/>
          <a:p>
            <a:r>
              <a:rPr lang="en-IN" b="1" dirty="0">
                <a:solidFill>
                  <a:srgbClr val="005495"/>
                </a:solidFill>
                <a:ea typeface="+mj-ea"/>
                <a:cs typeface="+mj-cs"/>
              </a:rPr>
              <a:t>10.1 General</a:t>
            </a:r>
          </a:p>
          <a:p>
            <a:r>
              <a:rPr lang="en-US" b="1" dirty="0">
                <a:solidFill>
                  <a:srgbClr val="005495"/>
                </a:solidFill>
                <a:ea typeface="+mj-ea"/>
                <a:cs typeface="+mj-cs"/>
              </a:rPr>
              <a:t>The organization shall determine opportunities for improvement (see 9.1, 9.2 and 9.3) and implement necessary actions to achieve the intended outcomes of its environmental management system.</a:t>
            </a:r>
          </a:p>
          <a:p>
            <a:r>
              <a:rPr lang="en-US" b="1" dirty="0">
                <a:solidFill>
                  <a:srgbClr val="005495"/>
                </a:solidFill>
                <a:ea typeface="+mj-ea"/>
                <a:cs typeface="+mj-cs"/>
              </a:rPr>
              <a:t>10.2 Nonconformity and corrective action</a:t>
            </a:r>
          </a:p>
          <a:p>
            <a:r>
              <a:rPr lang="en-US" dirty="0">
                <a:solidFill>
                  <a:srgbClr val="005495"/>
                </a:solidFill>
                <a:ea typeface="+mj-ea"/>
                <a:cs typeface="+mj-cs"/>
              </a:rPr>
              <a:t>When a nonconformity occurs, the organization shall:</a:t>
            </a:r>
          </a:p>
          <a:p>
            <a:r>
              <a:rPr lang="en-US" dirty="0">
                <a:solidFill>
                  <a:srgbClr val="005495"/>
                </a:solidFill>
                <a:ea typeface="+mj-ea"/>
                <a:cs typeface="+mj-cs"/>
              </a:rPr>
              <a:t>a) react to the nonconformity and, as applicable:</a:t>
            </a:r>
          </a:p>
          <a:p>
            <a:r>
              <a:rPr lang="en-US" dirty="0">
                <a:solidFill>
                  <a:srgbClr val="005495"/>
                </a:solidFill>
                <a:ea typeface="+mj-ea"/>
                <a:cs typeface="+mj-cs"/>
              </a:rPr>
              <a:t>1) take action to control and correct it;</a:t>
            </a:r>
          </a:p>
          <a:p>
            <a:r>
              <a:rPr lang="en-US" dirty="0">
                <a:solidFill>
                  <a:srgbClr val="005495"/>
                </a:solidFill>
                <a:ea typeface="+mj-ea"/>
                <a:cs typeface="+mj-cs"/>
              </a:rPr>
              <a:t>2) deal with the consequences, including mitigating adverse environmental impacts;</a:t>
            </a:r>
            <a:endParaRPr lang="en-IN" dirty="0">
              <a:solidFill>
                <a:srgbClr val="005495"/>
              </a:solidFill>
              <a:ea typeface="+mj-ea"/>
              <a:cs typeface="+mj-cs"/>
            </a:endParaRPr>
          </a:p>
        </p:txBody>
      </p:sp>
    </p:spTree>
    <p:extLst>
      <p:ext uri="{BB962C8B-B14F-4D97-AF65-F5344CB8AC3E}">
        <p14:creationId xmlns:p14="http://schemas.microsoft.com/office/powerpoint/2010/main" val="21132888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840859" y="468156"/>
            <a:ext cx="9525000" cy="727076"/>
          </a:xfrm>
        </p:spPr>
        <p:txBody>
          <a:bodyPr vert="horz" lIns="121920" tIns="60960" rIns="121920" bIns="60960" rtlCol="0" anchor="ctr">
            <a:normAutofit/>
          </a:bodyPr>
          <a:lstStyle/>
          <a:p>
            <a:pPr algn="ctr" defTabSz="1219170"/>
            <a:r>
              <a:rPr lang="en-US" sz="2667" b="1" dirty="0">
                <a:solidFill>
                  <a:srgbClr val="005495"/>
                </a:solidFill>
              </a:rPr>
              <a:t>IMPROVEMENT (10)-EMS REQUIRMENT </a:t>
            </a: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40859" y="1092200"/>
            <a:ext cx="7896740" cy="5486400"/>
          </a:xfrm>
        </p:spPr>
        <p:txBody>
          <a:bodyPr vert="horz" lIns="121920" tIns="60960" rIns="121920" bIns="60960" rtlCol="0">
            <a:normAutofit fontScale="92500" lnSpcReduction="10000"/>
          </a:bodyPr>
          <a:lstStyle/>
          <a:p>
            <a:pPr defTabSz="1219170"/>
            <a:r>
              <a:rPr lang="en-US" sz="1867" b="1" dirty="0">
                <a:solidFill>
                  <a:srgbClr val="005495"/>
                </a:solidFill>
              </a:rPr>
              <a:t>10.2 Nonconformity and corrective action(Cont..)</a:t>
            </a:r>
          </a:p>
          <a:p>
            <a:pPr indent="-304792" defTabSz="1219170"/>
            <a:r>
              <a:rPr lang="en-US" sz="1867" dirty="0">
                <a:solidFill>
                  <a:srgbClr val="005495"/>
                </a:solidFill>
              </a:rPr>
              <a:t>b) evaluate the need for action to eliminate the causes of the nonconformity, in order that it does not recur or occur elsewhere, by:</a:t>
            </a:r>
          </a:p>
          <a:p>
            <a:pPr indent="-304792" defTabSz="1219170"/>
            <a:r>
              <a:rPr lang="en-US" sz="1867" dirty="0">
                <a:solidFill>
                  <a:srgbClr val="005495"/>
                </a:solidFill>
              </a:rPr>
              <a:t>  1) reviewing the nonconformity;</a:t>
            </a:r>
          </a:p>
          <a:p>
            <a:pPr indent="-304792" defTabSz="1219170"/>
            <a:r>
              <a:rPr lang="en-US" sz="1867" dirty="0">
                <a:solidFill>
                  <a:srgbClr val="005495"/>
                </a:solidFill>
              </a:rPr>
              <a:t>  2) determining the causes of the nonconformity;</a:t>
            </a:r>
          </a:p>
          <a:p>
            <a:pPr indent="-304792" defTabSz="1219170"/>
            <a:r>
              <a:rPr lang="en-US" sz="1867" dirty="0">
                <a:solidFill>
                  <a:srgbClr val="005495"/>
                </a:solidFill>
              </a:rPr>
              <a:t>  3) determining if similar nonconformities exist, or could potentially occur;</a:t>
            </a:r>
          </a:p>
          <a:p>
            <a:pPr indent="-304792" defTabSz="1219170"/>
            <a:r>
              <a:rPr lang="en-US" sz="1867" dirty="0">
                <a:solidFill>
                  <a:srgbClr val="005495"/>
                </a:solidFill>
              </a:rPr>
              <a:t>  c) implement any action needed;</a:t>
            </a:r>
          </a:p>
          <a:p>
            <a:pPr indent="-304792" defTabSz="1219170"/>
            <a:r>
              <a:rPr lang="en-US" sz="1867" dirty="0">
                <a:solidFill>
                  <a:srgbClr val="005495"/>
                </a:solidFill>
              </a:rPr>
              <a:t>d) review the effectiveness of any corrective action taken;</a:t>
            </a:r>
          </a:p>
          <a:p>
            <a:pPr indent="-304792" defTabSz="1219170"/>
            <a:r>
              <a:rPr lang="en-US" sz="1867" dirty="0">
                <a:solidFill>
                  <a:srgbClr val="005495"/>
                </a:solidFill>
              </a:rPr>
              <a:t>e) make changes to the environmental management system, if necessary.</a:t>
            </a:r>
          </a:p>
          <a:p>
            <a:pPr indent="-304792" defTabSz="1219170"/>
            <a:endParaRPr lang="en-US" sz="1867" dirty="0">
              <a:solidFill>
                <a:srgbClr val="005495"/>
              </a:solidFill>
            </a:endParaRPr>
          </a:p>
          <a:p>
            <a:pPr indent="-304792" defTabSz="1219170"/>
            <a:r>
              <a:rPr lang="en-US" sz="1867" dirty="0">
                <a:solidFill>
                  <a:srgbClr val="005495"/>
                </a:solidFill>
              </a:rPr>
              <a:t>Corrective actions shall be appropriate to the significance of the effects of the nonconformities encountered, including the environmental impact(s).</a:t>
            </a:r>
          </a:p>
          <a:p>
            <a:pPr indent="-304792" defTabSz="1219170"/>
            <a:r>
              <a:rPr lang="en-US" sz="1867" dirty="0">
                <a:solidFill>
                  <a:srgbClr val="005495"/>
                </a:solidFill>
              </a:rPr>
              <a:t>The organization shall retain documented information as evidence of:</a:t>
            </a:r>
          </a:p>
          <a:p>
            <a:pPr indent="-304792" defTabSz="1219170"/>
            <a:r>
              <a:rPr lang="en-US" sz="1867" dirty="0">
                <a:solidFill>
                  <a:srgbClr val="005495"/>
                </a:solidFill>
              </a:rPr>
              <a:t> the nature of the nonconformities and any subsequent actions taken;</a:t>
            </a:r>
          </a:p>
          <a:p>
            <a:pPr indent="-304792" defTabSz="1219170"/>
            <a:r>
              <a:rPr lang="en-US" sz="1867" dirty="0">
                <a:solidFill>
                  <a:srgbClr val="005495"/>
                </a:solidFill>
              </a:rPr>
              <a:t> the results of any corrective action.</a:t>
            </a:r>
          </a:p>
        </p:txBody>
      </p:sp>
      <p:pic>
        <p:nvPicPr>
          <p:cNvPr id="5" name="Picture 4" descr="A close up of a sign&#10;&#10;Description automatically generated">
            <a:extLst>
              <a:ext uri="{FF2B5EF4-FFF2-40B4-BE49-F238E27FC236}">
                <a16:creationId xmlns:a16="http://schemas.microsoft.com/office/drawing/2014/main" id="{B2715DC2-ACC2-4E40-A170-439E309FCAE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410" r="10602" b="-3"/>
          <a:stretch/>
        </p:blipFill>
        <p:spPr>
          <a:xfrm>
            <a:off x="8737599" y="1195232"/>
            <a:ext cx="2630187" cy="4678361"/>
          </a:xfrm>
          <a:prstGeom prst="rect">
            <a:avLst/>
          </a:prstGeom>
        </p:spPr>
      </p:pic>
    </p:spTree>
    <p:extLst>
      <p:ext uri="{BB962C8B-B14F-4D97-AF65-F5344CB8AC3E}">
        <p14:creationId xmlns:p14="http://schemas.microsoft.com/office/powerpoint/2010/main" val="6330242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C7E8-D50C-4AFE-9B4D-6317210281A9}"/>
              </a:ext>
            </a:extLst>
          </p:cNvPr>
          <p:cNvSpPr>
            <a:spLocks noGrp="1"/>
          </p:cNvSpPr>
          <p:nvPr>
            <p:ph type="title"/>
          </p:nvPr>
        </p:nvSpPr>
        <p:spPr>
          <a:xfrm>
            <a:off x="661587" y="564646"/>
            <a:ext cx="9855200" cy="614361"/>
          </a:xfrm>
        </p:spPr>
        <p:txBody>
          <a:bodyPr>
            <a:normAutofit/>
          </a:bodyPr>
          <a:lstStyle/>
          <a:p>
            <a:r>
              <a:rPr lang="en-GB" sz="2667" b="1" dirty="0">
                <a:solidFill>
                  <a:srgbClr val="005495"/>
                </a:solidFill>
                <a:latin typeface="+mn-lt"/>
              </a:rPr>
              <a:t>IMPROVEMENT (10)-EMS REQUIRMENT </a:t>
            </a:r>
            <a:endParaRPr lang="en-IN" sz="2667" b="1" dirty="0">
              <a:solidFill>
                <a:srgbClr val="005495"/>
              </a:solidFill>
              <a:latin typeface="+mn-lt"/>
            </a:endParaRPr>
          </a:p>
        </p:txBody>
      </p:sp>
      <p:sp>
        <p:nvSpPr>
          <p:cNvPr id="3" name="Content Placeholder 2">
            <a:extLst>
              <a:ext uri="{FF2B5EF4-FFF2-40B4-BE49-F238E27FC236}">
                <a16:creationId xmlns:a16="http://schemas.microsoft.com/office/drawing/2014/main" id="{6B6DBA2C-7E92-43D4-9C1E-A6B91450967A}"/>
              </a:ext>
            </a:extLst>
          </p:cNvPr>
          <p:cNvSpPr>
            <a:spLocks noGrp="1"/>
          </p:cNvSpPr>
          <p:nvPr>
            <p:ph idx="1"/>
          </p:nvPr>
        </p:nvSpPr>
        <p:spPr>
          <a:xfrm>
            <a:off x="863600" y="1300161"/>
            <a:ext cx="10019048" cy="5181600"/>
          </a:xfrm>
        </p:spPr>
        <p:txBody>
          <a:bodyPr>
            <a:normAutofit/>
          </a:bodyPr>
          <a:lstStyle/>
          <a:p>
            <a:r>
              <a:rPr lang="en-IN" b="1" dirty="0">
                <a:solidFill>
                  <a:srgbClr val="005495"/>
                </a:solidFill>
                <a:ea typeface="+mj-ea"/>
                <a:cs typeface="+mj-cs"/>
              </a:rPr>
              <a:t>10.3 Continual improvement</a:t>
            </a:r>
          </a:p>
          <a:p>
            <a:r>
              <a:rPr lang="en-US" dirty="0">
                <a:solidFill>
                  <a:srgbClr val="005495"/>
                </a:solidFill>
                <a:ea typeface="+mj-ea"/>
                <a:cs typeface="+mj-cs"/>
              </a:rPr>
              <a:t>The organization shall continually improve the suitability, adequacy and effectiveness of the </a:t>
            </a:r>
            <a:r>
              <a:rPr lang="en-IN" dirty="0">
                <a:solidFill>
                  <a:srgbClr val="005495"/>
                </a:solidFill>
                <a:ea typeface="+mj-ea"/>
                <a:cs typeface="+mj-cs"/>
              </a:rPr>
              <a:t>environmental management system to enhance environmental performance.</a:t>
            </a:r>
            <a:endParaRPr lang="en-US" dirty="0">
              <a:solidFill>
                <a:srgbClr val="005495"/>
              </a:solidFill>
              <a:ea typeface="+mj-ea"/>
              <a:cs typeface="+mj-cs"/>
            </a:endParaRPr>
          </a:p>
        </p:txBody>
      </p:sp>
      <p:pic>
        <p:nvPicPr>
          <p:cNvPr id="5" name="Picture 4" descr="A person smiling for the camera&#10;&#10;Description automatically generated">
            <a:extLst>
              <a:ext uri="{FF2B5EF4-FFF2-40B4-BE49-F238E27FC236}">
                <a16:creationId xmlns:a16="http://schemas.microsoft.com/office/drawing/2014/main" id="{8D88C568-6818-4183-AC8F-D310B7D3B7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927" y="3023860"/>
            <a:ext cx="4085831" cy="2926179"/>
          </a:xfrm>
          <a:prstGeom prst="rect">
            <a:avLst/>
          </a:prstGeom>
        </p:spPr>
      </p:pic>
      <p:pic>
        <p:nvPicPr>
          <p:cNvPr id="7" name="Picture 6" descr="A close up of a logo&#10;&#10;Description automatically generated">
            <a:extLst>
              <a:ext uri="{FF2B5EF4-FFF2-40B4-BE49-F238E27FC236}">
                <a16:creationId xmlns:a16="http://schemas.microsoft.com/office/drawing/2014/main" id="{B5410348-D4A9-46DB-BBFD-EFE7D298EB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2148" y="2977624"/>
            <a:ext cx="5154639" cy="2822791"/>
          </a:xfrm>
          <a:prstGeom prst="rect">
            <a:avLst/>
          </a:prstGeom>
        </p:spPr>
      </p:pic>
    </p:spTree>
    <p:extLst>
      <p:ext uri="{BB962C8B-B14F-4D97-AF65-F5344CB8AC3E}">
        <p14:creationId xmlns:p14="http://schemas.microsoft.com/office/powerpoint/2010/main" val="5565105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FA76FF-021B-B01A-9506-F69DEE9E420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65164" y="1422381"/>
            <a:ext cx="1725767" cy="2138038"/>
          </a:xfrm>
          <a:prstGeom prst="rect">
            <a:avLst/>
          </a:prstGeom>
          <a:noFill/>
          <a:ln>
            <a:noFill/>
          </a:ln>
        </p:spPr>
      </p:pic>
      <p:sp>
        <p:nvSpPr>
          <p:cNvPr id="4" name="Rectangle 3">
            <a:extLst>
              <a:ext uri="{FF2B5EF4-FFF2-40B4-BE49-F238E27FC236}">
                <a16:creationId xmlns:a16="http://schemas.microsoft.com/office/drawing/2014/main" id="{3DD157F5-55AF-56B7-4FC9-5418DE3AD795}"/>
              </a:ext>
            </a:extLst>
          </p:cNvPr>
          <p:cNvSpPr/>
          <p:nvPr/>
        </p:nvSpPr>
        <p:spPr>
          <a:xfrm>
            <a:off x="3931368" y="3881734"/>
            <a:ext cx="4329263" cy="923330"/>
          </a:xfrm>
          <a:prstGeom prst="rect">
            <a:avLst/>
          </a:prstGeom>
          <a:noFill/>
        </p:spPr>
        <p:txBody>
          <a:bodyPr wrap="none" lIns="91440" tIns="45720" rIns="91440" bIns="45720">
            <a:spAutoFit/>
          </a:bodyPr>
          <a:lstStyle/>
          <a:p>
            <a:pPr algn="ctr"/>
            <a:r>
              <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THANK YOU</a:t>
            </a:r>
          </a:p>
        </p:txBody>
      </p:sp>
    </p:spTree>
    <p:extLst>
      <p:ext uri="{BB962C8B-B14F-4D97-AF65-F5344CB8AC3E}">
        <p14:creationId xmlns:p14="http://schemas.microsoft.com/office/powerpoint/2010/main" val="72020863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9E18301CFBCE64696BE85CC621882FD" ma:contentTypeVersion="20" ma:contentTypeDescription="Create a new document." ma:contentTypeScope="" ma:versionID="141b8c66772c220488473388d3540678">
  <xsd:schema xmlns:xsd="http://www.w3.org/2001/XMLSchema" xmlns:xs="http://www.w3.org/2001/XMLSchema" xmlns:p="http://schemas.microsoft.com/office/2006/metadata/properties" xmlns:ns2="298c56ae-437d-4a97-9b07-3fb3c3d247eb" xmlns:ns3="e220081d-eb0c-48aa-9fea-0a4cffa1d97b" targetNamespace="http://schemas.microsoft.com/office/2006/metadata/properties" ma:root="true" ma:fieldsID="7ad5c685c36fb413b5e493c49152ee09" ns2:_="" ns3:_="">
    <xsd:import namespace="298c56ae-437d-4a97-9b07-3fb3c3d247eb"/>
    <xsd:import namespace="e220081d-eb0c-48aa-9fea-0a4cffa1d9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_Flow_SignoffStatus" minOccurs="0"/>
                <xsd:element ref="ns2:_ApprovalAssignedTo" minOccurs="0"/>
                <xsd:element ref="ns2:_ApprovalRespondedBy" minOccurs="0"/>
                <xsd:element ref="ns2:_ApprovalSentBy" minOccurs="0"/>
                <xsd:element ref="ns2:_Approval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8c56ae-437d-4a97-9b07-3fb3c3d247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8e3b72d-20f6-47f1-94f3-29308584e11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_Flow_SignoffStatus" ma:index="23" nillable="true" ma:displayName="Sign-off status" ma:internalName="_x0024_Resources_x003a_core_x002c_Signoff_Status">
      <xsd:simpleType>
        <xsd:restriction base="dms:Text"/>
      </xsd:simpleType>
    </xsd:element>
    <xsd:element name="_ApprovalAssignedTo" ma:index="24" nillable="true" ma:displayName="Approvers" ma:list="UserInfo" ma:internalName="_ApprovalAssignedTo"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RespondedBy" ma:index="25" nillable="true" ma:displayName="Responses" ma:list="UserInfo" ma:internalName="_ApprovalRespondedBy"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entBy" ma:index="26" nillable="true" ma:displayName="Approval Creator" ma:list="UserInfo" ma:internalName="_ApprovalSentBy"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tatus" ma:index="27" nillable="true" ma:displayName="Approval status" ma:internalName="_Approval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220081d-eb0c-48aa-9fea-0a4cffa1d97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f007d94-a73b-4886-baf8-28b0f12ba252}" ma:internalName="TaxCatchAll" ma:showField="CatchAllData" ma:web="e220081d-eb0c-48aa-9fea-0a4cffa1d97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pprovalAssignedTo xmlns="298c56ae-437d-4a97-9b07-3fb3c3d247eb">
      <UserInfo>
        <DisplayName/>
        <AccountId xsi:nil="true"/>
        <AccountType/>
      </UserInfo>
    </_ApprovalAssignedTo>
    <_ApprovalSentBy xmlns="298c56ae-437d-4a97-9b07-3fb3c3d247eb">
      <UserInfo>
        <DisplayName/>
        <AccountId xsi:nil="true"/>
        <AccountType/>
      </UserInfo>
    </_ApprovalSentBy>
    <lcf76f155ced4ddcb4097134ff3c332f xmlns="298c56ae-437d-4a97-9b07-3fb3c3d247eb">
      <Terms xmlns="http://schemas.microsoft.com/office/infopath/2007/PartnerControls"/>
    </lcf76f155ced4ddcb4097134ff3c332f>
    <TaxCatchAll xmlns="e220081d-eb0c-48aa-9fea-0a4cffa1d97b" xsi:nil="true"/>
    <_ApprovalStatus xmlns="298c56ae-437d-4a97-9b07-3fb3c3d247eb">0</_ApprovalStatus>
    <_Flow_SignoffStatus xmlns="298c56ae-437d-4a97-9b07-3fb3c3d247eb" xsi:nil="true"/>
    <_ApprovalRespondedBy xmlns="298c56ae-437d-4a97-9b07-3fb3c3d247eb">
      <UserInfo>
        <DisplayName/>
        <AccountId xsi:nil="true"/>
        <AccountType/>
      </UserInfo>
    </_ApprovalRespondedBy>
  </documentManagement>
</p:properties>
</file>

<file path=customXml/itemProps1.xml><?xml version="1.0" encoding="utf-8"?>
<ds:datastoreItem xmlns:ds="http://schemas.openxmlformats.org/officeDocument/2006/customXml" ds:itemID="{737288BB-287D-4881-9C6D-F121D80C09F5}"/>
</file>

<file path=customXml/itemProps2.xml><?xml version="1.0" encoding="utf-8"?>
<ds:datastoreItem xmlns:ds="http://schemas.openxmlformats.org/officeDocument/2006/customXml" ds:itemID="{9F56274B-EF70-4F21-9DC9-9D587E6E8BBB}"/>
</file>

<file path=customXml/itemProps3.xml><?xml version="1.0" encoding="utf-8"?>
<ds:datastoreItem xmlns:ds="http://schemas.openxmlformats.org/officeDocument/2006/customXml" ds:itemID="{47F471D2-582A-4EA7-B110-8F40AC15DA1B}"/>
</file>

<file path=docProps/app.xml><?xml version="1.0" encoding="utf-8"?>
<Properties xmlns="http://schemas.openxmlformats.org/officeDocument/2006/extended-properties" xmlns:vt="http://schemas.openxmlformats.org/officeDocument/2006/docPropsVTypes">
  <Template>Organic</Template>
  <TotalTime>108</TotalTime>
  <Words>6019</Words>
  <Application>Microsoft Office PowerPoint</Application>
  <PresentationFormat>Widescreen</PresentationFormat>
  <Paragraphs>569</Paragraphs>
  <Slides>67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67</vt:i4>
      </vt:variant>
    </vt:vector>
  </HeadingPairs>
  <TitlesOfParts>
    <vt:vector size="73" baseType="lpstr">
      <vt:lpstr>Arial</vt:lpstr>
      <vt:lpstr>Calibri</vt:lpstr>
      <vt:lpstr>Century Gothic</vt:lpstr>
      <vt:lpstr>Garamond</vt:lpstr>
      <vt:lpstr>Wingdings</vt:lpstr>
      <vt:lpstr>Organic</vt:lpstr>
      <vt:lpstr>INTERNAL AUDIT TRAINING ISO 14001:2015</vt:lpstr>
      <vt:lpstr>INTRODUCTION</vt:lpstr>
      <vt:lpstr>INTRODUCTION</vt:lpstr>
      <vt:lpstr>KEY AREA OF ENVIRONMENT AFFECTED</vt:lpstr>
      <vt:lpstr>KEY CHANGES IN ISO 14001:2015</vt:lpstr>
      <vt:lpstr>KEY CHANGES IN ISO 14001:2015</vt:lpstr>
      <vt:lpstr>KEY CHANGES IN ISO 14001:2015</vt:lpstr>
      <vt:lpstr>GOAL OF Environment Management System.</vt:lpstr>
      <vt:lpstr>EMS PROCESS  APPROACH-PDCA</vt:lpstr>
      <vt:lpstr>PROCESS  APPROACH-PDCA </vt:lpstr>
      <vt:lpstr>PROCESS  APPROACH</vt:lpstr>
      <vt:lpstr>KEY DEFINITIONS</vt:lpstr>
      <vt:lpstr> </vt:lpstr>
      <vt:lpstr> </vt:lpstr>
      <vt:lpstr> </vt:lpstr>
      <vt:lpstr> </vt:lpstr>
      <vt:lpstr>EMS REQUIREMENTS -PDCA CHART</vt:lpstr>
      <vt:lpstr>EMS REQUIREMENTS </vt:lpstr>
      <vt:lpstr>CONTEXT OF THE ORGANIZATION (4)-EMS REQUIREMENTS</vt:lpstr>
      <vt:lpstr>CONTEXT OF THE ORGANIZATION (4)-EMS REQUIREMENTS</vt:lpstr>
      <vt:lpstr>CONTEXT OF THE ORGANIZATION (4)-EMS REQUIREMENTS</vt:lpstr>
      <vt:lpstr>CONTEXT OF THE ORGANIZATION (4)-EMS REQUIREMENTS</vt:lpstr>
      <vt:lpstr>CONTEXT OF THE ORGANIZATION (4)-EMS REQUIREMENTS</vt:lpstr>
      <vt:lpstr>CONTEXT OF THE ORGANIZATION (4)-EMS REQUIREMENTS</vt:lpstr>
      <vt:lpstr>CONTEXT OF THE ORGANIZATION (4)-EMS REQUIREMENTS</vt:lpstr>
      <vt:lpstr>LEADERSHIP (5)-EMS REQUIREMENTS</vt:lpstr>
      <vt:lpstr>LEADERSHIP (5)-EMS REQUIREMENTS</vt:lpstr>
      <vt:lpstr>LEADERSHIP (5)-EMS REQUIREMENTS</vt:lpstr>
      <vt:lpstr>LEADERSHIP (5)-EMS REQUIREMENTS</vt:lpstr>
      <vt:lpstr>LEADERSHIP (5)-EMS REQUIREMENTS</vt:lpstr>
      <vt:lpstr>LEADERSHIP (5)-EMS REQUIREMENTS</vt:lpstr>
      <vt:lpstr>PLANNING (6)-EMS REQUIREMENTS</vt:lpstr>
      <vt:lpstr>PLANNING (6)-EMS REQUIREMENTS</vt:lpstr>
      <vt:lpstr>PLANNING (6)-EMS REQUIREMENTS</vt:lpstr>
      <vt:lpstr>PLANNING (6)-EMS REQUIREMENTS</vt:lpstr>
      <vt:lpstr>PLANNING (6)-EMS REQUIREMENTS</vt:lpstr>
      <vt:lpstr>PLANNING (6)-EMS REQUIREMENTS</vt:lpstr>
      <vt:lpstr>PLANNING (6)-EMS REQUIREMENTS</vt:lpstr>
      <vt:lpstr>PLANNING (6)-EMS REQUIREMENTS</vt:lpstr>
      <vt:lpstr>PLANNING (6)-EMS REQUIREMENTS</vt:lpstr>
      <vt:lpstr>SUPPORT (7)-EMS REQUIREMENTS</vt:lpstr>
      <vt:lpstr>SUPPORT (7)-EMS REQUIREMENTS</vt:lpstr>
      <vt:lpstr>SUPPORT (7)-EMS REQUIREMENTS</vt:lpstr>
      <vt:lpstr>SUPPORT (7)-EMS REQUIREMENTS</vt:lpstr>
      <vt:lpstr>SUPPORT (7)-EMS REQUIREMENTS</vt:lpstr>
      <vt:lpstr>SUPPORT (7)-EMS REQUIREMENTS</vt:lpstr>
      <vt:lpstr>SUPPORT (7)-EMS REQUIREMENTS</vt:lpstr>
      <vt:lpstr>SUPPORT (7)-EMS REQUIREMENTS</vt:lpstr>
      <vt:lpstr>SUPPORT (7)-EMS REQUIREMENTS</vt:lpstr>
      <vt:lpstr>SUPPORT (7)-EMS REQUIREMENTS</vt:lpstr>
      <vt:lpstr>OPERATION(8)-EMS REQUIREMENTS</vt:lpstr>
      <vt:lpstr>OPERATION(8)-EMS REQUIREMENTS</vt:lpstr>
      <vt:lpstr>OPERATION(8)-EMS REQUIREMENTS</vt:lpstr>
      <vt:lpstr>OPERATION(8)-EMS REQUIREMENTS</vt:lpstr>
      <vt:lpstr>PERFORMANCE EVALUATION (9)-EMS REQUIRMENTS</vt:lpstr>
      <vt:lpstr>PERFORMANCE EVALUATION (9)-EMS REQUIRMENTS</vt:lpstr>
      <vt:lpstr>PERFORMANCE EVALUATION (9)-EMS REQUIRMENTS</vt:lpstr>
      <vt:lpstr>PERFORMANCE EVALUATION (9)-EMS REQUIRMENTS</vt:lpstr>
      <vt:lpstr>PERFORMANCE EVALUATION (9)-EMS REQUIRMENTS</vt:lpstr>
      <vt:lpstr>PERFORMANCE EVALUATION (9)-EMS REQUIRMENTS</vt:lpstr>
      <vt:lpstr>PERFORMANCE EVALUATION (9)-EMS REQUIRMENTS</vt:lpstr>
      <vt:lpstr>PERFORMANCE EVALUATION (9)-EMS REQUIRMENTS</vt:lpstr>
      <vt:lpstr>PERFORMANCE EVALUATION (9)-EMS REQUIRMENTS</vt:lpstr>
      <vt:lpstr>IMPROVEMENT (10)-EMS REQUIRMENT </vt:lpstr>
      <vt:lpstr>IMPROVEMENT (10)-EMS REQUIRMENT </vt:lpstr>
      <vt:lpstr>IMPROVEMENT (10)-EMS REQUIRMENT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dc:title>
  <dc:creator>SIS CERT</dc:creator>
  <cp:lastModifiedBy>Operations</cp:lastModifiedBy>
  <cp:revision>16</cp:revision>
  <dcterms:created xsi:type="dcterms:W3CDTF">2023-01-17T06:48:47Z</dcterms:created>
  <dcterms:modified xsi:type="dcterms:W3CDTF">2026-05-29T13:45:49Z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0x010100E9E18301CFBCE64696BE85CC621882FD</vt:lpwstr>
  </property>
  <property fmtid="{D5CDD505-2E9C-101B-9397-08002B2CF9AE}" pid="3" name="MediaServiceImageTags">
    <vt:lpwstr/>
  </property>
</Properties>
</file>